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sldIdLst>
    <p:sldId id="256" r:id="rId2"/>
    <p:sldId id="257" r:id="rId3"/>
    <p:sldId id="260" r:id="rId4"/>
    <p:sldId id="258" r:id="rId5"/>
    <p:sldId id="273" r:id="rId6"/>
    <p:sldId id="264" r:id="rId7"/>
    <p:sldId id="263" r:id="rId8"/>
    <p:sldId id="266" r:id="rId9"/>
    <p:sldId id="265" r:id="rId10"/>
    <p:sldId id="268" r:id="rId11"/>
    <p:sldId id="267" r:id="rId12"/>
    <p:sldId id="270" r:id="rId13"/>
    <p:sldId id="271" r:id="rId14"/>
    <p:sldId id="275"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66"/>
    <p:restoredTop sz="94575"/>
  </p:normalViewPr>
  <p:slideViewPr>
    <p:cSldViewPr snapToGrid="0">
      <p:cViewPr varScale="1">
        <p:scale>
          <a:sx n="149" d="100"/>
          <a:sy n="149" d="100"/>
        </p:scale>
        <p:origin x="18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EFBD07-1BFE-8448-9F0D-EA3FDE309CE8}" type="datetimeFigureOut">
              <a:rPr lang="en-US" smtClean="0"/>
              <a:t>1/13/25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1FD626-BC4E-8D4C-B755-9AA39085356D}" type="slidenum">
              <a:rPr lang="en-US" smtClean="0"/>
              <a:t>‹#›</a:t>
            </a:fld>
            <a:endParaRPr lang="en-US"/>
          </a:p>
        </p:txBody>
      </p:sp>
    </p:spTree>
    <p:extLst>
      <p:ext uri="{BB962C8B-B14F-4D97-AF65-F5344CB8AC3E}">
        <p14:creationId xmlns:p14="http://schemas.microsoft.com/office/powerpoint/2010/main" val="2219197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FD626-BC4E-8D4C-B755-9AA39085356D}" type="slidenum">
              <a:rPr lang="en-US" smtClean="0"/>
              <a:t>1</a:t>
            </a:fld>
            <a:endParaRPr lang="en-US"/>
          </a:p>
        </p:txBody>
      </p:sp>
    </p:spTree>
    <p:extLst>
      <p:ext uri="{BB962C8B-B14F-4D97-AF65-F5344CB8AC3E}">
        <p14:creationId xmlns:p14="http://schemas.microsoft.com/office/powerpoint/2010/main" val="1031216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1/13/25</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0112221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1/13/25</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443788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1/13/25</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369408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1/13/25</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163629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1/13/25</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744118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1/13/25</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182295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1/13/25</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8656109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1/13/25</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679602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1/13/25</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1789448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1/13/25</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621857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1/13/25</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985486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1/13/25</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54741327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E4FAD420-3949-2618-80C5-6CB5A5EF5C47}"/>
              </a:ext>
            </a:extLst>
          </p:cNvPr>
          <p:cNvSpPr>
            <a:spLocks noGrp="1"/>
          </p:cNvSpPr>
          <p:nvPr>
            <p:ph type="ctrTitle"/>
          </p:nvPr>
        </p:nvSpPr>
        <p:spPr>
          <a:xfrm>
            <a:off x="530352" y="1122363"/>
            <a:ext cx="5442291" cy="1978346"/>
          </a:xfrm>
        </p:spPr>
        <p:txBody>
          <a:bodyPr>
            <a:normAutofit/>
          </a:bodyPr>
          <a:lstStyle/>
          <a:p>
            <a:r>
              <a:rPr lang="en-US" sz="3200" dirty="0">
                <a:latin typeface="Arial" panose="020B0604020202020204" pitchFamily="34" charset="0"/>
                <a:cs typeface="Arial" panose="020B0604020202020204" pitchFamily="34" charset="0"/>
              </a:rPr>
              <a:t>Hugh’s Organic Loyalty and Promotion Analysis</a:t>
            </a:r>
          </a:p>
        </p:txBody>
      </p:sp>
      <p:sp>
        <p:nvSpPr>
          <p:cNvPr id="3" name="Subtitle 2">
            <a:extLst>
              <a:ext uri="{FF2B5EF4-FFF2-40B4-BE49-F238E27FC236}">
                <a16:creationId xmlns:a16="http://schemas.microsoft.com/office/drawing/2014/main" id="{FE3F9A41-E5CF-27EB-5306-8D32EF55BD3C}"/>
              </a:ext>
            </a:extLst>
          </p:cNvPr>
          <p:cNvSpPr>
            <a:spLocks noGrp="1"/>
          </p:cNvSpPr>
          <p:nvPr>
            <p:ph type="subTitle" idx="1"/>
          </p:nvPr>
        </p:nvSpPr>
        <p:spPr>
          <a:xfrm>
            <a:off x="530352" y="3509963"/>
            <a:ext cx="5340911" cy="2709862"/>
          </a:xfrm>
        </p:spPr>
        <p:txBody>
          <a:bodyPr>
            <a:normAutofit/>
          </a:bodyPr>
          <a:lstStyle/>
          <a:p>
            <a:r>
              <a:rPr lang="en-US" dirty="0"/>
              <a:t>Presented by: Oluwaseyi Omolewa</a:t>
            </a:r>
          </a:p>
          <a:p>
            <a:r>
              <a:rPr lang="en-US" dirty="0"/>
              <a:t>Date: 15, January 2025</a:t>
            </a:r>
          </a:p>
        </p:txBody>
      </p:sp>
      <p:sp>
        <p:nvSpPr>
          <p:cNvPr id="22" name="Freeform: Shape 10">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4"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5"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31" name="Picture 30" descr="A blue abstract watercolor pattern on a white background">
            <a:extLst>
              <a:ext uri="{FF2B5EF4-FFF2-40B4-BE49-F238E27FC236}">
                <a16:creationId xmlns:a16="http://schemas.microsoft.com/office/drawing/2014/main" id="{58B5E92D-CA82-4859-F273-34143C240895}"/>
              </a:ext>
            </a:extLst>
          </p:cNvPr>
          <p:cNvPicPr>
            <a:picLocks noChangeAspect="1"/>
          </p:cNvPicPr>
          <p:nvPr/>
        </p:nvPicPr>
        <p:blipFill>
          <a:blip r:embed="rId3"/>
          <a:srcRect l="18793" r="26027" b="-1"/>
          <a:stretch/>
        </p:blipFill>
        <p:spPr>
          <a:xfrm>
            <a:off x="6535696" y="10"/>
            <a:ext cx="5669280" cy="6857990"/>
          </a:xfrm>
          <a:prstGeom prst="rect">
            <a:avLst/>
          </a:prstGeom>
        </p:spPr>
      </p:pic>
      <p:sp>
        <p:nvSpPr>
          <p:cNvPr id="21" name="Freeform: Shape 2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3" name="Group 22">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4" name="Freeform: Shape 2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3730498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0C480C1-392B-4DA7-0DBE-E751E9662128}"/>
              </a:ext>
            </a:extLst>
          </p:cNvPr>
          <p:cNvPicPr>
            <a:picLocks noChangeAspect="1"/>
          </p:cNvPicPr>
          <p:nvPr/>
        </p:nvPicPr>
        <p:blipFill>
          <a:blip r:embed="rId2"/>
          <a:stretch>
            <a:fillRect/>
          </a:stretch>
        </p:blipFill>
        <p:spPr>
          <a:xfrm>
            <a:off x="76200" y="818092"/>
            <a:ext cx="6096000" cy="3828676"/>
          </a:xfrm>
          <a:prstGeom prst="rect">
            <a:avLst/>
          </a:prstGeom>
        </p:spPr>
      </p:pic>
      <p:sp>
        <p:nvSpPr>
          <p:cNvPr id="4" name="Content Placeholder 3">
            <a:extLst>
              <a:ext uri="{FF2B5EF4-FFF2-40B4-BE49-F238E27FC236}">
                <a16:creationId xmlns:a16="http://schemas.microsoft.com/office/drawing/2014/main" id="{FFF1BB39-4BDE-19AF-B8A2-9CAB8C044578}"/>
              </a:ext>
            </a:extLst>
          </p:cNvPr>
          <p:cNvSpPr>
            <a:spLocks noGrp="1"/>
          </p:cNvSpPr>
          <p:nvPr>
            <p:ph idx="1"/>
          </p:nvPr>
        </p:nvSpPr>
        <p:spPr>
          <a:xfrm>
            <a:off x="6419322" y="809625"/>
            <a:ext cx="5420086" cy="4873625"/>
          </a:xfrm>
        </p:spPr>
        <p:txBody>
          <a:bodyPr/>
          <a:lstStyle/>
          <a:p>
            <a:pPr algn="ctr"/>
            <a:r>
              <a:rPr lang="en-US" b="1" dirty="0"/>
              <a:t>Observations and Insights</a:t>
            </a:r>
          </a:p>
          <a:p>
            <a:r>
              <a:rPr lang="en-US" sz="1200" b="1" dirty="0"/>
              <a:t>Revenue</a:t>
            </a:r>
            <a:r>
              <a:rPr lang="en-US" sz="1200" dirty="0"/>
              <a:t>: The promotion drove a slight increase (9.1%) in revenue compared to the baseline</a:t>
            </a:r>
          </a:p>
          <a:p>
            <a:r>
              <a:rPr lang="en-US" sz="1200" b="1" dirty="0"/>
              <a:t>Transactions</a:t>
            </a:r>
            <a:r>
              <a:rPr lang="en-US" sz="1200" dirty="0"/>
              <a:t>: </a:t>
            </a:r>
            <a:r>
              <a:rPr lang="en-CA" sz="1100" dirty="0"/>
              <a:t>The promotion in E01 more than doubled the number of transactions (125.83% increase).</a:t>
            </a:r>
            <a:endParaRPr lang="en-US" sz="1200" dirty="0"/>
          </a:p>
          <a:p>
            <a:r>
              <a:rPr lang="en-US" sz="1200" b="1" dirty="0"/>
              <a:t>Average spend</a:t>
            </a:r>
            <a:r>
              <a:rPr lang="en-US" sz="1200" dirty="0"/>
              <a:t>: </a:t>
            </a:r>
            <a:r>
              <a:rPr lang="en-CA" sz="1100" dirty="0"/>
              <a:t>Despite the promotion, E03 (control store) outperformed E01 (by 1%), suggesting the promotion in E01 primarily drove more transactions rather than increasing basket size. This might indicate that there is no minimum amount to spend before entering the draw.</a:t>
            </a:r>
          </a:p>
          <a:p>
            <a:r>
              <a:rPr lang="en-CA" sz="1100" b="1" dirty="0"/>
              <a:t>Increase in Loyalty and Non-Loyalty Customers: </a:t>
            </a:r>
            <a:r>
              <a:rPr lang="en-CA" sz="1100" dirty="0"/>
              <a:t>The promotion significantly boosted both loyalty (93.28% increase ) and non-loyalty customer (154% increase) participation in E01). With E03 having no significant change in customer engagement, this indicates the promotion in E01 was effective at re-engaging existing loyalty members and effectively reaching new or casual shoppers.</a:t>
            </a:r>
          </a:p>
        </p:txBody>
      </p:sp>
      <p:sp>
        <p:nvSpPr>
          <p:cNvPr id="10" name="TextBox 9">
            <a:extLst>
              <a:ext uri="{FF2B5EF4-FFF2-40B4-BE49-F238E27FC236}">
                <a16:creationId xmlns:a16="http://schemas.microsoft.com/office/drawing/2014/main" id="{63C55C38-869E-7B96-84B2-9F52BECA1911}"/>
              </a:ext>
            </a:extLst>
          </p:cNvPr>
          <p:cNvSpPr txBox="1"/>
          <p:nvPr/>
        </p:nvSpPr>
        <p:spPr>
          <a:xfrm>
            <a:off x="76200" y="4646768"/>
            <a:ext cx="6096000" cy="646331"/>
          </a:xfrm>
          <a:prstGeom prst="rect">
            <a:avLst/>
          </a:prstGeom>
          <a:noFill/>
        </p:spPr>
        <p:txBody>
          <a:bodyPr wrap="square">
            <a:spAutoFit/>
          </a:bodyPr>
          <a:lstStyle/>
          <a:p>
            <a:r>
              <a:rPr lang="en-CA" dirty="0"/>
              <a:t>How the promotion impacted E01 compared to the baseline growth in E03.</a:t>
            </a:r>
            <a:endParaRPr lang="en-US" dirty="0"/>
          </a:p>
        </p:txBody>
      </p:sp>
    </p:spTree>
    <p:extLst>
      <p:ext uri="{BB962C8B-B14F-4D97-AF65-F5344CB8AC3E}">
        <p14:creationId xmlns:p14="http://schemas.microsoft.com/office/powerpoint/2010/main" val="3025103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08EA7-29EA-A213-4951-EA5F7A411DED}"/>
              </a:ext>
            </a:extLst>
          </p:cNvPr>
          <p:cNvSpPr>
            <a:spLocks noGrp="1"/>
          </p:cNvSpPr>
          <p:nvPr>
            <p:ph type="title"/>
          </p:nvPr>
        </p:nvSpPr>
        <p:spPr/>
        <p:txBody>
          <a:bodyPr/>
          <a:lstStyle/>
          <a:p>
            <a:r>
              <a:rPr lang="en-US" dirty="0"/>
              <a:t>Calculating the Promotion Impact</a:t>
            </a:r>
          </a:p>
        </p:txBody>
      </p:sp>
      <p:sp>
        <p:nvSpPr>
          <p:cNvPr id="3" name="Content Placeholder 2">
            <a:extLst>
              <a:ext uri="{FF2B5EF4-FFF2-40B4-BE49-F238E27FC236}">
                <a16:creationId xmlns:a16="http://schemas.microsoft.com/office/drawing/2014/main" id="{67479E13-65FE-3C0C-3724-6E2442A153E5}"/>
              </a:ext>
            </a:extLst>
          </p:cNvPr>
          <p:cNvSpPr>
            <a:spLocks noGrp="1"/>
          </p:cNvSpPr>
          <p:nvPr>
            <p:ph idx="1"/>
          </p:nvPr>
        </p:nvSpPr>
        <p:spPr/>
        <p:txBody>
          <a:bodyPr>
            <a:noAutofit/>
          </a:bodyPr>
          <a:lstStyle/>
          <a:p>
            <a:endParaRPr lang="en-US" sz="1200" dirty="0">
              <a:latin typeface="Arial" panose="020B0604020202020204" pitchFamily="34" charset="0"/>
              <a:cs typeface="Arial" panose="020B0604020202020204" pitchFamily="34" charset="0"/>
            </a:endParaRPr>
          </a:p>
          <a:p>
            <a:r>
              <a:rPr lang="en-US" sz="1200" dirty="0">
                <a:latin typeface="Arial" panose="020B0604020202020204" pitchFamily="34" charset="0"/>
                <a:cs typeface="Arial" panose="020B0604020202020204" pitchFamily="34" charset="0"/>
              </a:rPr>
              <a:t>Subtracting the baseline growth in the control store (E03) from the incremental revenue to get the promotional impact:</a:t>
            </a:r>
          </a:p>
          <a:p>
            <a:pPr rtl="0"/>
            <a:r>
              <a:rPr lang="en-CA" sz="1200" b="0" i="0" u="none" strike="noStrike" dirty="0">
                <a:solidFill>
                  <a:srgbClr val="000000"/>
                </a:solidFill>
                <a:effectLst/>
                <a:latin typeface="Arial" panose="020B0604020202020204" pitchFamily="34" charset="0"/>
                <a:cs typeface="Arial" panose="020B0604020202020204" pitchFamily="34" charset="0"/>
              </a:rPr>
              <a:t>Promotion Impact (E01) = Incremental Revenue (E01) − Incremental Revenue Promotion Impact (E03)</a:t>
            </a:r>
            <a:endParaRPr lang="en-CA" sz="1200" b="0" dirty="0">
              <a:effectLst/>
              <a:latin typeface="Arial" panose="020B0604020202020204" pitchFamily="34" charset="0"/>
              <a:cs typeface="Arial" panose="020B0604020202020204" pitchFamily="34" charset="0"/>
            </a:endParaRPr>
          </a:p>
          <a:p>
            <a:pPr marL="285750" indent="-285750" rtl="0">
              <a:buFont typeface="Arial" panose="020B0604020202020204" pitchFamily="34" charset="0"/>
              <a:buChar char="•"/>
            </a:pPr>
            <a:r>
              <a:rPr lang="en-CA" sz="1200" b="0" i="0" u="none" strike="noStrike" dirty="0">
                <a:solidFill>
                  <a:srgbClr val="000000"/>
                </a:solidFill>
                <a:effectLst/>
                <a:latin typeface="Arial" panose="020B0604020202020204" pitchFamily="34" charset="0"/>
                <a:cs typeface="Arial" panose="020B0604020202020204" pitchFamily="34" charset="0"/>
              </a:rPr>
              <a:t>2,323.78 − 779.21 = 1,544.57</a:t>
            </a:r>
          </a:p>
          <a:p>
            <a:pPr rtl="0"/>
            <a:r>
              <a:rPr lang="en-CA" sz="1200" dirty="0">
                <a:solidFill>
                  <a:srgbClr val="000000"/>
                </a:solidFill>
                <a:latin typeface="Arial" panose="020B0604020202020204" pitchFamily="34" charset="0"/>
                <a:cs typeface="Arial" panose="020B0604020202020204" pitchFamily="34" charset="0"/>
              </a:rPr>
              <a:t>Calculating the ROI:</a:t>
            </a:r>
          </a:p>
          <a:p>
            <a:pPr rtl="0"/>
            <a:r>
              <a:rPr lang="en-CA" sz="1200" b="0" i="0" u="none" strike="noStrike" dirty="0">
                <a:solidFill>
                  <a:srgbClr val="000000"/>
                </a:solidFill>
                <a:effectLst/>
                <a:latin typeface="Arial" panose="020B0604020202020204" pitchFamily="34" charset="0"/>
                <a:cs typeface="Arial" panose="020B0604020202020204" pitchFamily="34" charset="0"/>
              </a:rPr>
              <a:t>ROI = Promotion Impact / Promo Cost×100</a:t>
            </a:r>
            <a:endParaRPr lang="en-CA" sz="1200" b="0" dirty="0">
              <a:effectLst/>
              <a:latin typeface="Arial" panose="020B0604020202020204" pitchFamily="34" charset="0"/>
              <a:cs typeface="Arial" panose="020B0604020202020204" pitchFamily="34" charset="0"/>
            </a:endParaRPr>
          </a:p>
          <a:p>
            <a:pPr rtl="0"/>
            <a:r>
              <a:rPr lang="en-CA" sz="1200" b="0" i="0" u="none" strike="noStrike" dirty="0">
                <a:solidFill>
                  <a:srgbClr val="000000"/>
                </a:solidFill>
                <a:effectLst/>
                <a:latin typeface="Arial" panose="020B0604020202020204" pitchFamily="34" charset="0"/>
                <a:cs typeface="Arial" panose="020B0604020202020204" pitchFamily="34" charset="0"/>
              </a:rPr>
              <a:t>ROI = 1,544.57/5,000 * 100</a:t>
            </a:r>
          </a:p>
          <a:p>
            <a:pPr rtl="0"/>
            <a:r>
              <a:rPr lang="en-CA" sz="1200" dirty="0">
                <a:latin typeface="Arial" panose="020B0604020202020204" pitchFamily="34" charset="0"/>
                <a:cs typeface="Arial" panose="020B0604020202020204" pitchFamily="34" charset="0"/>
              </a:rPr>
              <a:t>ROI = 30.89%</a:t>
            </a:r>
          </a:p>
          <a:p>
            <a:pPr rtl="0"/>
            <a:r>
              <a:rPr lang="en-CA" sz="1200" dirty="0">
                <a:latin typeface="Arial" panose="020B0604020202020204" pitchFamily="34" charset="0"/>
                <a:cs typeface="Arial" panose="020B0604020202020204" pitchFamily="34" charset="0"/>
              </a:rPr>
              <a:t>Looking at the promotion in the short term, it seems like an unprofitable investment; however, looking at the bigger picture, it is important to look at the post-promotion data to analyze how the newly acquired and engaged customers contribute to the store’s growth. Future purchases and transactions may be attributed to this promotion.</a:t>
            </a:r>
          </a:p>
          <a:p>
            <a:br>
              <a:rPr lang="en-CA" sz="1200"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09686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8A5CD-59FF-4A3D-AD0D-72E888A2E126}"/>
              </a:ext>
            </a:extLst>
          </p:cNvPr>
          <p:cNvSpPr>
            <a:spLocks noGrp="1"/>
          </p:cNvSpPr>
          <p:nvPr>
            <p:ph type="title"/>
          </p:nvPr>
        </p:nvSpPr>
        <p:spPr/>
        <p:txBody>
          <a:bodyPr/>
          <a:lstStyle/>
          <a:p>
            <a:pPr algn="ctr"/>
            <a:r>
              <a:rPr lang="en-US" dirty="0"/>
              <a:t>Insights and Observation</a:t>
            </a:r>
          </a:p>
        </p:txBody>
      </p:sp>
      <p:sp>
        <p:nvSpPr>
          <p:cNvPr id="3" name="Text Placeholder 2">
            <a:extLst>
              <a:ext uri="{FF2B5EF4-FFF2-40B4-BE49-F238E27FC236}">
                <a16:creationId xmlns:a16="http://schemas.microsoft.com/office/drawing/2014/main" id="{55AE4C34-CF36-6732-08A0-95F5E963E6D0}"/>
              </a:ext>
            </a:extLst>
          </p:cNvPr>
          <p:cNvSpPr>
            <a:spLocks noGrp="1"/>
          </p:cNvSpPr>
          <p:nvPr>
            <p:ph type="body" idx="1"/>
          </p:nvPr>
        </p:nvSpPr>
        <p:spPr/>
        <p:txBody>
          <a:bodyPr/>
          <a:lstStyle/>
          <a:p>
            <a:pPr algn="ctr"/>
            <a:r>
              <a:rPr lang="en-US" dirty="0"/>
              <a:t>What Worked</a:t>
            </a:r>
          </a:p>
        </p:txBody>
      </p:sp>
      <p:sp>
        <p:nvSpPr>
          <p:cNvPr id="4" name="Content Placeholder 3">
            <a:extLst>
              <a:ext uri="{FF2B5EF4-FFF2-40B4-BE49-F238E27FC236}">
                <a16:creationId xmlns:a16="http://schemas.microsoft.com/office/drawing/2014/main" id="{54969682-E730-D2C8-C882-A46E22D618E3}"/>
              </a:ext>
            </a:extLst>
          </p:cNvPr>
          <p:cNvSpPr>
            <a:spLocks noGrp="1"/>
          </p:cNvSpPr>
          <p:nvPr>
            <p:ph sz="half" idx="2"/>
          </p:nvPr>
        </p:nvSpPr>
        <p:spPr/>
        <p:txBody>
          <a:bodyPr>
            <a:normAutofit fontScale="92500" lnSpcReduction="10000"/>
          </a:bodyPr>
          <a:lstStyle/>
          <a:p>
            <a:pPr rtl="0" fontAlgn="base">
              <a:spcBef>
                <a:spcPts val="1200"/>
              </a:spcBef>
            </a:pPr>
            <a:endParaRPr lang="en-CA" sz="1200" b="0" i="0" u="none" strike="noStrike" dirty="0">
              <a:solidFill>
                <a:srgbClr val="000000"/>
              </a:solidFill>
              <a:effectLst/>
              <a:latin typeface="Arial" panose="020B0604020202020204" pitchFamily="34" charset="0"/>
            </a:endParaRPr>
          </a:p>
          <a:p>
            <a:pPr rtl="0" fontAlgn="base">
              <a:spcBef>
                <a:spcPts val="1200"/>
              </a:spcBef>
            </a:pPr>
            <a:r>
              <a:rPr lang="en-CA" sz="1200" b="0" i="0" u="none" strike="noStrike" dirty="0">
                <a:solidFill>
                  <a:srgbClr val="000000"/>
                </a:solidFill>
                <a:effectLst/>
                <a:latin typeface="Arial" panose="020B0604020202020204" pitchFamily="34" charset="0"/>
              </a:rPr>
              <a:t>The promotion drove significant increases in:</a:t>
            </a:r>
          </a:p>
          <a:p>
            <a:pPr marL="742950" lvl="1" indent="-285750" rtl="0" fontAlgn="base">
              <a:buFont typeface="Arial" panose="020B0604020202020204" pitchFamily="34" charset="0"/>
              <a:buChar char="•"/>
            </a:pPr>
            <a:r>
              <a:rPr lang="en-CA" sz="1200" b="1" i="0" u="none" strike="noStrike" dirty="0">
                <a:solidFill>
                  <a:srgbClr val="000000"/>
                </a:solidFill>
                <a:effectLst/>
                <a:latin typeface="Arial" panose="020B0604020202020204" pitchFamily="34" charset="0"/>
              </a:rPr>
              <a:t>Transactions:</a:t>
            </a:r>
            <a:r>
              <a:rPr lang="en-CA" sz="1200" b="0" i="0" u="none" strike="noStrike" dirty="0">
                <a:solidFill>
                  <a:srgbClr val="000000"/>
                </a:solidFill>
                <a:effectLst/>
                <a:latin typeface="Arial" panose="020B0604020202020204" pitchFamily="34" charset="0"/>
              </a:rPr>
              <a:t> More than doubled compared to pre-promotion.</a:t>
            </a:r>
          </a:p>
          <a:p>
            <a:pPr marL="742950" lvl="1" indent="-285750" rtl="0" fontAlgn="base">
              <a:buFont typeface="Arial" panose="020B0604020202020204" pitchFamily="34" charset="0"/>
              <a:buChar char="•"/>
            </a:pPr>
            <a:r>
              <a:rPr lang="en-CA" sz="1200" b="1" i="0" u="none" strike="noStrike" dirty="0">
                <a:solidFill>
                  <a:srgbClr val="000000"/>
                </a:solidFill>
                <a:effectLst/>
                <a:latin typeface="Arial" panose="020B0604020202020204" pitchFamily="34" charset="0"/>
              </a:rPr>
              <a:t>Customer acquisition and engagement:</a:t>
            </a:r>
            <a:r>
              <a:rPr lang="en-CA" sz="1200" b="0" i="0" u="none" strike="noStrike" dirty="0">
                <a:solidFill>
                  <a:srgbClr val="000000"/>
                </a:solidFill>
                <a:effectLst/>
                <a:latin typeface="Arial" panose="020B0604020202020204" pitchFamily="34" charset="0"/>
              </a:rPr>
              <a:t> Attracted and engaged both loyalty and non-loyalty customers.</a:t>
            </a:r>
          </a:p>
          <a:p>
            <a:pPr marL="742950" lvl="1" indent="-285750" rtl="0" fontAlgn="base">
              <a:buFont typeface="Arial" panose="020B0604020202020204" pitchFamily="34" charset="0"/>
              <a:buChar char="•"/>
            </a:pPr>
            <a:endParaRPr lang="en-CA" sz="1200" b="0" i="0" u="none" strike="noStrike" dirty="0">
              <a:solidFill>
                <a:srgbClr val="000000"/>
              </a:solidFill>
              <a:effectLst/>
              <a:latin typeface="Arial" panose="020B0604020202020204" pitchFamily="34" charset="0"/>
            </a:endParaRPr>
          </a:p>
          <a:p>
            <a:endParaRPr lang="en-US" sz="1200" dirty="0"/>
          </a:p>
        </p:txBody>
      </p:sp>
      <p:sp>
        <p:nvSpPr>
          <p:cNvPr id="5" name="Text Placeholder 4">
            <a:extLst>
              <a:ext uri="{FF2B5EF4-FFF2-40B4-BE49-F238E27FC236}">
                <a16:creationId xmlns:a16="http://schemas.microsoft.com/office/drawing/2014/main" id="{A549F472-064F-7AB2-8FD8-635DD854E96B}"/>
              </a:ext>
            </a:extLst>
          </p:cNvPr>
          <p:cNvSpPr>
            <a:spLocks noGrp="1"/>
          </p:cNvSpPr>
          <p:nvPr>
            <p:ph type="body" sz="quarter" idx="3"/>
          </p:nvPr>
        </p:nvSpPr>
        <p:spPr/>
        <p:txBody>
          <a:bodyPr/>
          <a:lstStyle/>
          <a:p>
            <a:pPr algn="ctr"/>
            <a:r>
              <a:rPr lang="en-US" dirty="0"/>
              <a:t>What Didn’t Work</a:t>
            </a:r>
          </a:p>
        </p:txBody>
      </p:sp>
      <p:sp>
        <p:nvSpPr>
          <p:cNvPr id="6" name="Content Placeholder 5">
            <a:extLst>
              <a:ext uri="{FF2B5EF4-FFF2-40B4-BE49-F238E27FC236}">
                <a16:creationId xmlns:a16="http://schemas.microsoft.com/office/drawing/2014/main" id="{926D0263-1984-6AE7-EF53-A35E268DB2C9}"/>
              </a:ext>
            </a:extLst>
          </p:cNvPr>
          <p:cNvSpPr>
            <a:spLocks noGrp="1"/>
          </p:cNvSpPr>
          <p:nvPr>
            <p:ph sz="quarter" idx="4"/>
          </p:nvPr>
        </p:nvSpPr>
        <p:spPr/>
        <p:txBody>
          <a:bodyPr>
            <a:noAutofit/>
          </a:bodyPr>
          <a:lstStyle/>
          <a:p>
            <a:pPr rtl="0" fontAlgn="base">
              <a:spcBef>
                <a:spcPts val="1200"/>
              </a:spcBef>
            </a:pPr>
            <a:endParaRPr lang="en-CA" sz="1200" b="0" i="0" u="none" strike="noStrike" dirty="0">
              <a:solidFill>
                <a:srgbClr val="000000"/>
              </a:solidFill>
              <a:effectLst/>
              <a:latin typeface="Arial" panose="020B0604020202020204" pitchFamily="34" charset="0"/>
            </a:endParaRPr>
          </a:p>
          <a:p>
            <a:pPr marL="742950" lvl="1" indent="-285750" rtl="0" fontAlgn="base">
              <a:spcAft>
                <a:spcPts val="1200"/>
              </a:spcAft>
              <a:buFont typeface="Arial" panose="020B0604020202020204" pitchFamily="34" charset="0"/>
              <a:buChar char="•"/>
            </a:pPr>
            <a:r>
              <a:rPr lang="en-CA" sz="1200" b="0" i="0" u="none" strike="noStrike" dirty="0">
                <a:solidFill>
                  <a:srgbClr val="000000"/>
                </a:solidFill>
                <a:effectLst/>
                <a:latin typeface="Arial" panose="020B0604020202020204" pitchFamily="34" charset="0"/>
              </a:rPr>
              <a:t>The average spend per transaction ($1.87) barely changed, suggesting the promotion incentivized more purchases but not higher-value purchases.</a:t>
            </a:r>
          </a:p>
          <a:p>
            <a:pPr marL="742950" lvl="1" indent="-285750" rtl="0" fontAlgn="base">
              <a:spcAft>
                <a:spcPts val="1200"/>
              </a:spcAft>
              <a:buFont typeface="Arial" panose="020B0604020202020204" pitchFamily="34" charset="0"/>
              <a:buChar char="•"/>
            </a:pPr>
            <a:r>
              <a:rPr lang="en-CA" sz="1200" b="0" i="0" u="none" strike="noStrike" dirty="0">
                <a:solidFill>
                  <a:srgbClr val="000000"/>
                </a:solidFill>
                <a:effectLst/>
                <a:latin typeface="Arial" panose="020B0604020202020204" pitchFamily="34" charset="0"/>
              </a:rPr>
              <a:t>A 9% </a:t>
            </a:r>
            <a:r>
              <a:rPr lang="en-CA" sz="1200" dirty="0">
                <a:solidFill>
                  <a:srgbClr val="000000"/>
                </a:solidFill>
                <a:latin typeface="Arial" panose="020B0604020202020204" pitchFamily="34" charset="0"/>
              </a:rPr>
              <a:t>impact in revenue seems small for a promo that had a 124% impact on transactions.</a:t>
            </a:r>
          </a:p>
          <a:p>
            <a:pPr marL="457200" lvl="1" indent="0" rtl="0" fontAlgn="base">
              <a:spcAft>
                <a:spcPts val="1200"/>
              </a:spcAft>
              <a:buNone/>
            </a:pPr>
            <a:endParaRPr lang="en-CA" sz="1200" dirty="0">
              <a:solidFill>
                <a:srgbClr val="000000"/>
              </a:solidFill>
              <a:latin typeface="Arial" panose="020B0604020202020204" pitchFamily="34" charset="0"/>
            </a:endParaRPr>
          </a:p>
          <a:p>
            <a:pPr marL="457200" lvl="1" indent="0" rtl="0" fontAlgn="base">
              <a:spcAft>
                <a:spcPts val="1200"/>
              </a:spcAft>
              <a:buNone/>
            </a:pPr>
            <a:endParaRPr lang="en-CA" sz="1200" b="0" i="0" u="none" strike="noStrike" dirty="0">
              <a:solidFill>
                <a:srgbClr val="000000"/>
              </a:solidFill>
              <a:effectLst/>
              <a:latin typeface="Arial" panose="020B0604020202020204" pitchFamily="34" charset="0"/>
            </a:endParaRPr>
          </a:p>
          <a:p>
            <a:endParaRPr lang="en-US" sz="1200" dirty="0"/>
          </a:p>
        </p:txBody>
      </p:sp>
    </p:spTree>
    <p:extLst>
      <p:ext uri="{BB962C8B-B14F-4D97-AF65-F5344CB8AC3E}">
        <p14:creationId xmlns:p14="http://schemas.microsoft.com/office/powerpoint/2010/main" val="435604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7BEDB-A8B2-6839-4683-67A5970EB015}"/>
              </a:ext>
            </a:extLst>
          </p:cNvPr>
          <p:cNvSpPr>
            <a:spLocks noGrp="1"/>
          </p:cNvSpPr>
          <p:nvPr>
            <p:ph type="title"/>
          </p:nvPr>
        </p:nvSpPr>
        <p:spPr>
          <a:xfrm>
            <a:off x="525717" y="787069"/>
            <a:ext cx="10077557" cy="691353"/>
          </a:xfrm>
        </p:spPr>
        <p:txBody>
          <a:bodyPr/>
          <a:lstStyle/>
          <a:p>
            <a:r>
              <a:rPr lang="en-US" dirty="0"/>
              <a:t>Recommendations on how to improve</a:t>
            </a:r>
          </a:p>
        </p:txBody>
      </p:sp>
      <p:sp>
        <p:nvSpPr>
          <p:cNvPr id="3" name="Content Placeholder 2">
            <a:extLst>
              <a:ext uri="{FF2B5EF4-FFF2-40B4-BE49-F238E27FC236}">
                <a16:creationId xmlns:a16="http://schemas.microsoft.com/office/drawing/2014/main" id="{9BFB3A4D-1585-5ABF-49E2-D08D81D3C4B1}"/>
              </a:ext>
            </a:extLst>
          </p:cNvPr>
          <p:cNvSpPr>
            <a:spLocks noGrp="1"/>
          </p:cNvSpPr>
          <p:nvPr>
            <p:ph idx="1"/>
          </p:nvPr>
        </p:nvSpPr>
        <p:spPr>
          <a:xfrm>
            <a:off x="525717" y="1649339"/>
            <a:ext cx="10077557" cy="5022394"/>
          </a:xfrm>
        </p:spPr>
        <p:txBody>
          <a:bodyPr>
            <a:noAutofit/>
          </a:bodyPr>
          <a:lstStyle/>
          <a:p>
            <a:endParaRPr lang="en-US" sz="1200" b="1" dirty="0">
              <a:latin typeface="Arial" panose="020B0604020202020204" pitchFamily="34" charset="0"/>
              <a:cs typeface="Arial" panose="020B0604020202020204" pitchFamily="34" charset="0"/>
            </a:endParaRPr>
          </a:p>
          <a:p>
            <a:pPr>
              <a:lnSpc>
                <a:spcPct val="100000"/>
              </a:lnSpc>
            </a:pPr>
            <a:r>
              <a:rPr lang="en-US" sz="1200" b="1" dirty="0">
                <a:latin typeface="Arial" panose="020B0604020202020204" pitchFamily="34" charset="0"/>
                <a:cs typeface="Arial" panose="020B0604020202020204" pitchFamily="34" charset="0"/>
              </a:rPr>
              <a:t>1</a:t>
            </a:r>
            <a:r>
              <a:rPr lang="en-US" sz="1200" dirty="0">
                <a:latin typeface="Arial" panose="020B0604020202020204" pitchFamily="34" charset="0"/>
                <a:cs typeface="Arial" panose="020B0604020202020204" pitchFamily="34" charset="0"/>
              </a:rPr>
              <a:t>. </a:t>
            </a:r>
            <a:r>
              <a:rPr lang="en-US" sz="1200" b="1" dirty="0">
                <a:latin typeface="Arial" panose="020B0604020202020204" pitchFamily="34" charset="0"/>
                <a:cs typeface="Arial" panose="020B0604020202020204" pitchFamily="34" charset="0"/>
              </a:rPr>
              <a:t>Rerun promotion with minimum-spend condition:</a:t>
            </a:r>
          </a:p>
          <a:p>
            <a:pPr>
              <a:lnSpc>
                <a:spcPct val="100000"/>
              </a:lnSpc>
            </a:pPr>
            <a:r>
              <a:rPr lang="en-CA" sz="1200" dirty="0">
                <a:latin typeface="Arial" panose="020B0604020202020204" pitchFamily="34" charset="0"/>
                <a:cs typeface="Arial" panose="020B0604020202020204" pitchFamily="34" charset="0"/>
              </a:rPr>
              <a:t>By encouraging customers to spend more to qualify, the store can increase the basket size and maximize revenue while still driving engagement. For example, setting the minimum spend threshold just above the average spend (</a:t>
            </a:r>
            <a:r>
              <a:rPr lang="en-CA" sz="1200" dirty="0" err="1">
                <a:latin typeface="Arial" panose="020B0604020202020204" pitchFamily="34" charset="0"/>
                <a:cs typeface="Arial" panose="020B0604020202020204" pitchFamily="34" charset="0"/>
              </a:rPr>
              <a:t>eg</a:t>
            </a:r>
            <a:r>
              <a:rPr lang="en-CA" sz="1200" dirty="0">
                <a:latin typeface="Arial" panose="020B0604020202020204" pitchFamily="34" charset="0"/>
                <a:cs typeface="Arial" panose="020B0604020202020204" pitchFamily="34" charset="0"/>
              </a:rPr>
              <a:t> at $2.80) encourages customers to spend more without setting the bar too high and discouraging participation. Monitor and adjust the threshold in future promotions based on customer response.</a:t>
            </a:r>
            <a:endParaRPr lang="en-US" sz="1200" dirty="0">
              <a:latin typeface="Arial" panose="020B0604020202020204" pitchFamily="34" charset="0"/>
              <a:cs typeface="Arial" panose="020B0604020202020204" pitchFamily="34" charset="0"/>
            </a:endParaRPr>
          </a:p>
          <a:p>
            <a:pPr>
              <a:lnSpc>
                <a:spcPct val="100000"/>
              </a:lnSpc>
            </a:pPr>
            <a:r>
              <a:rPr lang="en-US" sz="1200" b="1" dirty="0">
                <a:latin typeface="Arial" panose="020B0604020202020204" pitchFamily="34" charset="0"/>
                <a:cs typeface="Arial" panose="020B0604020202020204" pitchFamily="34" charset="0"/>
              </a:rPr>
              <a:t>2. Encourage non-loyalty customers to join the loyalty program:</a:t>
            </a:r>
          </a:p>
          <a:p>
            <a:pPr rtl="0" fontAlgn="base">
              <a:lnSpc>
                <a:spcPct val="100000"/>
              </a:lnSpc>
              <a:spcBef>
                <a:spcPts val="1200"/>
              </a:spcBef>
              <a:spcAft>
                <a:spcPts val="1200"/>
              </a:spcAft>
            </a:pPr>
            <a:r>
              <a:rPr lang="en-CA" sz="1200" b="0" i="0" u="none" strike="noStrike" dirty="0">
                <a:solidFill>
                  <a:srgbClr val="000000"/>
                </a:solidFill>
                <a:effectLst/>
                <a:latin typeface="Arial" panose="020B0604020202020204" pitchFamily="34" charset="0"/>
                <a:cs typeface="Arial" panose="020B0604020202020204" pitchFamily="34" charset="0"/>
              </a:rPr>
              <a:t>While non-loyalty customers increased more, the store should focus on converting these customers into loyalty members with signup incentives.</a:t>
            </a:r>
            <a:r>
              <a:rPr lang="en-CA" sz="1200" dirty="0"/>
              <a:t> </a:t>
            </a:r>
            <a:r>
              <a:rPr lang="en-CA" sz="1200" dirty="0">
                <a:latin typeface="Arial" panose="020B0604020202020204" pitchFamily="34" charset="0"/>
                <a:cs typeface="Arial" panose="020B0604020202020204" pitchFamily="34" charset="0"/>
              </a:rPr>
              <a:t>Combine the minimum spend with loyalty program incentives (e.g., "Earn double points if you're a loyalty member and spend $5 or more").</a:t>
            </a:r>
            <a:r>
              <a:rPr lang="en-CA" sz="1200" b="1" i="0" u="none" strike="noStrike" dirty="0">
                <a:solidFill>
                  <a:srgbClr val="000000"/>
                </a:solidFill>
                <a:effectLst/>
                <a:latin typeface="Arial" panose="020B0604020202020204" pitchFamily="34" charset="0"/>
                <a:cs typeface="Arial" panose="020B0604020202020204" pitchFamily="34" charset="0"/>
              </a:rPr>
              <a:t> </a:t>
            </a:r>
            <a:br>
              <a:rPr lang="en-CA" sz="1200" b="1" i="0" u="none" strike="noStrike" dirty="0">
                <a:solidFill>
                  <a:srgbClr val="000000"/>
                </a:solidFill>
                <a:effectLst/>
                <a:latin typeface="Arial" panose="020B0604020202020204" pitchFamily="34" charset="0"/>
                <a:cs typeface="Arial" panose="020B0604020202020204" pitchFamily="34" charset="0"/>
              </a:rPr>
            </a:br>
            <a:br>
              <a:rPr lang="en-CA" sz="1200" b="1" i="0" u="none" strike="noStrike" dirty="0">
                <a:solidFill>
                  <a:srgbClr val="000000"/>
                </a:solidFill>
                <a:effectLst/>
                <a:latin typeface="Arial" panose="020B0604020202020204" pitchFamily="34" charset="0"/>
                <a:cs typeface="Arial" panose="020B0604020202020204" pitchFamily="34" charset="0"/>
              </a:rPr>
            </a:br>
            <a:r>
              <a:rPr lang="en-CA" sz="1200" b="1" i="0" u="none" strike="noStrike" dirty="0">
                <a:solidFill>
                  <a:srgbClr val="000000"/>
                </a:solidFill>
                <a:effectLst/>
                <a:latin typeface="Arial" panose="020B0604020202020204" pitchFamily="34" charset="0"/>
                <a:cs typeface="Arial" panose="020B0604020202020204" pitchFamily="34" charset="0"/>
              </a:rPr>
              <a:t>3. Focus on Higher Spend and consider optimizing</a:t>
            </a:r>
            <a:r>
              <a:rPr lang="en-CA" sz="1200" b="1" dirty="0">
                <a:solidFill>
                  <a:srgbClr val="000000"/>
                </a:solidFill>
                <a:latin typeface="Arial" panose="020B0604020202020204" pitchFamily="34" charset="0"/>
                <a:cs typeface="Arial" panose="020B0604020202020204" pitchFamily="34" charset="0"/>
              </a:rPr>
              <a:t> promo costs:</a:t>
            </a:r>
            <a:br>
              <a:rPr lang="en-CA" sz="1200" b="1" dirty="0">
                <a:solidFill>
                  <a:srgbClr val="000000"/>
                </a:solidFill>
                <a:latin typeface="Arial" panose="020B0604020202020204" pitchFamily="34" charset="0"/>
                <a:cs typeface="Arial" panose="020B0604020202020204" pitchFamily="34" charset="0"/>
              </a:rPr>
            </a:br>
            <a:br>
              <a:rPr lang="en-CA" sz="1200" b="1" dirty="0">
                <a:solidFill>
                  <a:srgbClr val="000000"/>
                </a:solidFill>
                <a:latin typeface="Arial" panose="020B0604020202020204" pitchFamily="34" charset="0"/>
                <a:cs typeface="Arial" panose="020B0604020202020204" pitchFamily="34" charset="0"/>
              </a:rPr>
            </a:br>
            <a:r>
              <a:rPr lang="en-CA" sz="1200" dirty="0">
                <a:solidFill>
                  <a:srgbClr val="000000"/>
                </a:solidFill>
                <a:latin typeface="Arial" panose="020B0604020202020204" pitchFamily="34" charset="0"/>
                <a:cs typeface="Arial" panose="020B0604020202020204" pitchFamily="34" charset="0"/>
              </a:rPr>
              <a:t>Offer</a:t>
            </a:r>
            <a:r>
              <a:rPr lang="en-CA" sz="1200" b="0" i="0" u="none" strike="noStrike" dirty="0">
                <a:solidFill>
                  <a:srgbClr val="000000"/>
                </a:solidFill>
                <a:effectLst/>
                <a:latin typeface="Arial" panose="020B0604020202020204" pitchFamily="34" charset="0"/>
                <a:cs typeface="Arial" panose="020B0604020202020204" pitchFamily="34" charset="0"/>
              </a:rPr>
              <a:t> promotions that encourage larger basket sizes, such as discounts for spending above a threshold</a:t>
            </a:r>
            <a:r>
              <a:rPr lang="en-CA" sz="1200" dirty="0">
                <a:solidFill>
                  <a:srgbClr val="000000"/>
                </a:solidFill>
                <a:latin typeface="Arial" panose="020B0604020202020204" pitchFamily="34" charset="0"/>
                <a:cs typeface="Arial" panose="020B0604020202020204" pitchFamily="34" charset="0"/>
              </a:rPr>
              <a:t> while shifting to more cost-effective advertising to improve ROI.</a:t>
            </a:r>
            <a:endParaRPr lang="en-CA" sz="1200" b="0" i="0" u="none" strike="noStrike" dirty="0">
              <a:solidFill>
                <a:srgbClr val="000000"/>
              </a:solidFill>
              <a:effectLst/>
              <a:latin typeface="Arial" panose="020B0604020202020204" pitchFamily="34" charset="0"/>
              <a:cs typeface="Arial" panose="020B0604020202020204" pitchFamily="34" charset="0"/>
            </a:endParaRPr>
          </a:p>
          <a:p>
            <a:pPr rtl="0" fontAlgn="base">
              <a:lnSpc>
                <a:spcPct val="100000"/>
              </a:lnSpc>
              <a:spcBef>
                <a:spcPts val="1200"/>
              </a:spcBef>
              <a:spcAft>
                <a:spcPts val="1200"/>
              </a:spcAft>
            </a:pPr>
            <a:r>
              <a:rPr lang="en-CA" sz="1200" b="1" dirty="0">
                <a:solidFill>
                  <a:srgbClr val="000000"/>
                </a:solidFill>
                <a:latin typeface="Arial" panose="020B0604020202020204" pitchFamily="34" charset="0"/>
                <a:cs typeface="Arial" panose="020B0604020202020204" pitchFamily="34" charset="0"/>
              </a:rPr>
              <a:t>4. Target specific customer groups:</a:t>
            </a:r>
            <a:br>
              <a:rPr lang="en-CA" sz="1200" b="1" dirty="0">
                <a:solidFill>
                  <a:srgbClr val="000000"/>
                </a:solidFill>
                <a:latin typeface="Arial" panose="020B0604020202020204" pitchFamily="34" charset="0"/>
                <a:cs typeface="Arial" panose="020B0604020202020204" pitchFamily="34" charset="0"/>
              </a:rPr>
            </a:br>
            <a:br>
              <a:rPr lang="en-CA" sz="1200" b="1" dirty="0">
                <a:solidFill>
                  <a:srgbClr val="000000"/>
                </a:solidFill>
                <a:latin typeface="Arial" panose="020B0604020202020204" pitchFamily="34" charset="0"/>
                <a:cs typeface="Arial" panose="020B0604020202020204" pitchFamily="34" charset="0"/>
              </a:rPr>
            </a:br>
            <a:r>
              <a:rPr lang="en-CA" sz="1200" dirty="0">
                <a:latin typeface="Arial" panose="020B0604020202020204" pitchFamily="34" charset="0"/>
                <a:cs typeface="Arial" panose="020B0604020202020204" pitchFamily="34" charset="0"/>
              </a:rPr>
              <a:t>Use customer segmentation (e.g</a:t>
            </a:r>
            <a:r>
              <a:rPr lang="en-CA" sz="1200" dirty="0">
                <a:solidFill>
                  <a:schemeClr val="accent3">
                    <a:lumMod val="60000"/>
                    <a:lumOff val="40000"/>
                  </a:schemeClr>
                </a:solidFill>
                <a:latin typeface="Arial" panose="020B0604020202020204" pitchFamily="34" charset="0"/>
                <a:cs typeface="Arial" panose="020B0604020202020204" pitchFamily="34" charset="0"/>
              </a:rPr>
              <a:t>. customer </a:t>
            </a:r>
            <a:r>
              <a:rPr lang="en-CA" sz="1200" dirty="0" err="1">
                <a:solidFill>
                  <a:schemeClr val="accent3">
                    <a:lumMod val="60000"/>
                    <a:lumOff val="40000"/>
                  </a:schemeClr>
                </a:solidFill>
                <a:latin typeface="Arial" panose="020B0604020202020204" pitchFamily="34" charset="0"/>
                <a:cs typeface="Arial" panose="020B0604020202020204" pitchFamily="34" charset="0"/>
              </a:rPr>
              <a:t>lifestage</a:t>
            </a:r>
            <a:r>
              <a:rPr lang="en-CA" sz="1200" dirty="0">
                <a:solidFill>
                  <a:schemeClr val="accent3">
                    <a:lumMod val="60000"/>
                    <a:lumOff val="40000"/>
                  </a:schemeClr>
                </a:solidFill>
                <a:latin typeface="Arial" panose="020B0604020202020204" pitchFamily="34" charset="0"/>
                <a:cs typeface="Arial" panose="020B0604020202020204" pitchFamily="34" charset="0"/>
              </a:rPr>
              <a:t> column</a:t>
            </a:r>
            <a:r>
              <a:rPr lang="en-CA" sz="1200" dirty="0">
                <a:latin typeface="Arial" panose="020B0604020202020204" pitchFamily="34" charset="0"/>
                <a:cs typeface="Arial" panose="020B0604020202020204" pitchFamily="34" charset="0"/>
              </a:rPr>
              <a:t>) to target promotions more effectively. For example, focus on loyal customers with higher average spend or customers who haven’t shopped recently.</a:t>
            </a:r>
          </a:p>
          <a:p>
            <a:pPr rtl="0" fontAlgn="base">
              <a:lnSpc>
                <a:spcPct val="100000"/>
              </a:lnSpc>
              <a:spcBef>
                <a:spcPts val="1200"/>
              </a:spcBef>
              <a:spcAft>
                <a:spcPts val="1200"/>
              </a:spcAft>
            </a:pPr>
            <a:r>
              <a:rPr lang="en-CA" sz="1200" b="1" dirty="0">
                <a:solidFill>
                  <a:srgbClr val="000000"/>
                </a:solidFill>
                <a:latin typeface="Arial" panose="020B0604020202020204" pitchFamily="34" charset="0"/>
                <a:cs typeface="Arial" panose="020B0604020202020204" pitchFamily="34" charset="0"/>
              </a:rPr>
              <a:t>5. Need for more data (CAC and CLV): </a:t>
            </a:r>
            <a:r>
              <a:rPr lang="en-CA" sz="1200" dirty="0">
                <a:solidFill>
                  <a:srgbClr val="000000"/>
                </a:solidFill>
                <a:latin typeface="Arial" panose="020B0604020202020204" pitchFamily="34" charset="0"/>
                <a:cs typeface="Arial" panose="020B0604020202020204" pitchFamily="34" charset="0"/>
              </a:rPr>
              <a:t>Understanding data like the CLV and CAC allows the store to assess the long-term profitability of the customers acquired or engaged through the promotion. This can help to estimate the value of customers acquired during the promotion</a:t>
            </a:r>
          </a:p>
          <a:p>
            <a:pPr rtl="0" fontAlgn="base">
              <a:spcBef>
                <a:spcPts val="1200"/>
              </a:spcBef>
              <a:spcAft>
                <a:spcPts val="1200"/>
              </a:spcAft>
            </a:pPr>
            <a:br>
              <a:rPr lang="en-CA" sz="1200" dirty="0">
                <a:solidFill>
                  <a:srgbClr val="000000"/>
                </a:solidFill>
                <a:latin typeface="Arial" panose="020B0604020202020204" pitchFamily="34" charset="0"/>
                <a:cs typeface="Arial" panose="020B0604020202020204" pitchFamily="34" charset="0"/>
              </a:rPr>
            </a:br>
            <a:br>
              <a:rPr lang="en-CA" sz="1200" dirty="0">
                <a:solidFill>
                  <a:srgbClr val="000000"/>
                </a:solidFill>
                <a:latin typeface="Arial" panose="020B0604020202020204" pitchFamily="34" charset="0"/>
                <a:cs typeface="Arial" panose="020B0604020202020204" pitchFamily="34" charset="0"/>
              </a:rPr>
            </a:br>
            <a:endParaRPr lang="en-CA" sz="1200" b="0" i="0" u="none" strike="noStrike" dirty="0">
              <a:solidFill>
                <a:srgbClr val="000000"/>
              </a:solidFill>
              <a:effectLst/>
              <a:latin typeface="Arial" panose="020B0604020202020204" pitchFamily="34" charset="0"/>
              <a:cs typeface="Arial" panose="020B0604020202020204" pitchFamily="34" charset="0"/>
            </a:endParaRPr>
          </a:p>
          <a:p>
            <a:endParaRPr lang="en-CA" sz="1200" b="0" i="0" u="none" strike="noStrike" dirty="0">
              <a:solidFill>
                <a:srgbClr val="000000"/>
              </a:solidFill>
              <a:effectLst/>
              <a:latin typeface="Arial" panose="020B0604020202020204" pitchFamily="34" charset="0"/>
              <a:cs typeface="Arial" panose="020B0604020202020204" pitchFamily="34" charset="0"/>
            </a:endParaRPr>
          </a:p>
          <a:p>
            <a:endParaRPr lang="en-US" sz="1200" dirty="0"/>
          </a:p>
          <a:p>
            <a:r>
              <a:rPr lang="en-US" sz="1200" dirty="0"/>
              <a:t> </a:t>
            </a:r>
          </a:p>
        </p:txBody>
      </p:sp>
    </p:spTree>
    <p:extLst>
      <p:ext uri="{BB962C8B-B14F-4D97-AF65-F5344CB8AC3E}">
        <p14:creationId xmlns:p14="http://schemas.microsoft.com/office/powerpoint/2010/main" val="3388918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5E7A0-0667-A440-1668-DF2E635F77FA}"/>
              </a:ext>
            </a:extLst>
          </p:cNvPr>
          <p:cNvSpPr>
            <a:spLocks noGrp="1"/>
          </p:cNvSpPr>
          <p:nvPr>
            <p:ph type="title"/>
          </p:nvPr>
        </p:nvSpPr>
        <p:spPr/>
        <p:txBody>
          <a:bodyPr/>
          <a:lstStyle/>
          <a:p>
            <a:pPr algn="ctr"/>
            <a:r>
              <a:rPr lang="en-US" dirty="0"/>
              <a:t>Key Takeaways</a:t>
            </a:r>
          </a:p>
        </p:txBody>
      </p:sp>
      <p:sp>
        <p:nvSpPr>
          <p:cNvPr id="3" name="Content Placeholder 2">
            <a:extLst>
              <a:ext uri="{FF2B5EF4-FFF2-40B4-BE49-F238E27FC236}">
                <a16:creationId xmlns:a16="http://schemas.microsoft.com/office/drawing/2014/main" id="{9087F8E7-22A9-1612-E922-3E2F4261B548}"/>
              </a:ext>
            </a:extLst>
          </p:cNvPr>
          <p:cNvSpPr>
            <a:spLocks noGrp="1"/>
          </p:cNvSpPr>
          <p:nvPr>
            <p:ph idx="1"/>
          </p:nvPr>
        </p:nvSpPr>
        <p:spPr/>
        <p:txBody>
          <a:bodyPr/>
          <a:lstStyle/>
          <a:p>
            <a:r>
              <a:rPr lang="en-US" b="1" dirty="0"/>
              <a:t>Loyalty Program:</a:t>
            </a:r>
          </a:p>
          <a:p>
            <a:r>
              <a:rPr lang="en-US" dirty="0"/>
              <a:t>Optimize the loyalty program to increase the average spend per customer to improve the revenue penetration</a:t>
            </a:r>
          </a:p>
          <a:p>
            <a:r>
              <a:rPr lang="en-US" dirty="0"/>
              <a:t>Ensure the financial sustainability of the program.</a:t>
            </a:r>
          </a:p>
          <a:p>
            <a:r>
              <a:rPr lang="en-US" b="1" dirty="0"/>
              <a:t>Store E01 Promotion:</a:t>
            </a:r>
          </a:p>
          <a:p>
            <a:r>
              <a:rPr lang="en-US" dirty="0"/>
              <a:t>Rerun promo and test with different minimum spend amounts</a:t>
            </a:r>
          </a:p>
          <a:p>
            <a:r>
              <a:rPr lang="en-US" dirty="0"/>
              <a:t>Understand the CAC and CLV to get the bigger picture of the promotion</a:t>
            </a:r>
          </a:p>
          <a:p>
            <a:r>
              <a:rPr lang="en-US" dirty="0"/>
              <a:t> </a:t>
            </a:r>
          </a:p>
        </p:txBody>
      </p:sp>
    </p:spTree>
    <p:extLst>
      <p:ext uri="{BB962C8B-B14F-4D97-AF65-F5344CB8AC3E}">
        <p14:creationId xmlns:p14="http://schemas.microsoft.com/office/powerpoint/2010/main" val="4130320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CA6EF-CB73-3E89-1A8F-A1F5E6C54471}"/>
              </a:ext>
            </a:extLst>
          </p:cNvPr>
          <p:cNvSpPr>
            <a:spLocks noGrp="1"/>
          </p:cNvSpPr>
          <p:nvPr>
            <p:ph type="title"/>
          </p:nvPr>
        </p:nvSpPr>
        <p:spPr>
          <a:xfrm>
            <a:off x="593450" y="2844468"/>
            <a:ext cx="10077557" cy="1325563"/>
          </a:xfrm>
        </p:spPr>
        <p:txBody>
          <a:bodyPr/>
          <a:lstStyle/>
          <a:p>
            <a:pPr algn="ctr"/>
            <a:r>
              <a:rPr lang="en-US" dirty="0"/>
              <a:t>Thank You</a:t>
            </a:r>
          </a:p>
        </p:txBody>
      </p:sp>
    </p:spTree>
    <p:extLst>
      <p:ext uri="{BB962C8B-B14F-4D97-AF65-F5344CB8AC3E}">
        <p14:creationId xmlns:p14="http://schemas.microsoft.com/office/powerpoint/2010/main" val="387218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0" name="Rectangle 79">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98"/>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1" name="Freeform: Shape 19">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itle 11">
            <a:extLst>
              <a:ext uri="{FF2B5EF4-FFF2-40B4-BE49-F238E27FC236}">
                <a16:creationId xmlns:a16="http://schemas.microsoft.com/office/drawing/2014/main" id="{CB314909-C078-2EE7-541A-49B2FD40065B}"/>
              </a:ext>
            </a:extLst>
          </p:cNvPr>
          <p:cNvSpPr>
            <a:spLocks noGrp="1"/>
          </p:cNvSpPr>
          <p:nvPr>
            <p:ph type="title"/>
          </p:nvPr>
        </p:nvSpPr>
        <p:spPr>
          <a:xfrm>
            <a:off x="2150747" y="739495"/>
            <a:ext cx="7602283" cy="1455091"/>
          </a:xfrm>
        </p:spPr>
        <p:txBody>
          <a:bodyPr>
            <a:normAutofit/>
          </a:bodyPr>
          <a:lstStyle/>
          <a:p>
            <a:pPr algn="ctr"/>
            <a:r>
              <a:rPr lang="en-CA" b="1" dirty="0"/>
              <a:t>Executive Summary</a:t>
            </a:r>
            <a:br>
              <a:rPr lang="en-CA" b="1" dirty="0"/>
            </a:br>
            <a:endParaRPr lang="en-US" dirty="0"/>
          </a:p>
        </p:txBody>
      </p:sp>
      <p:grpSp>
        <p:nvGrpSpPr>
          <p:cNvPr id="82"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83"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4"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85"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86"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87"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88" name="Content Placeholder 12">
            <a:extLst>
              <a:ext uri="{FF2B5EF4-FFF2-40B4-BE49-F238E27FC236}">
                <a16:creationId xmlns:a16="http://schemas.microsoft.com/office/drawing/2014/main" id="{9A1EC3EE-CBA6-F4C5-650A-9D04B693F06B}"/>
              </a:ext>
            </a:extLst>
          </p:cNvPr>
          <p:cNvSpPr>
            <a:spLocks noGrp="1"/>
          </p:cNvSpPr>
          <p:nvPr>
            <p:ph idx="1"/>
          </p:nvPr>
        </p:nvSpPr>
        <p:spPr>
          <a:xfrm>
            <a:off x="525717" y="2796427"/>
            <a:ext cx="11132454" cy="3274503"/>
          </a:xfrm>
        </p:spPr>
        <p:txBody>
          <a:bodyPr>
            <a:normAutofit/>
          </a:bodyPr>
          <a:lstStyle/>
          <a:p>
            <a:r>
              <a:rPr lang="en-CA" dirty="0"/>
              <a:t>This report analyzes Hugh's Organics' loyalty campaign performance and the effectiveness of a promotional event conducted in the Berlin store (E01). The objectives were to determine the loyalty program's impact and assess whether the promotion should be repeated or adjusted. Insights and recommendations are provided to improve future strategies.</a:t>
            </a:r>
          </a:p>
          <a:p>
            <a:endParaRPr lang="en-US" dirty="0"/>
          </a:p>
        </p:txBody>
      </p:sp>
      <p:sp>
        <p:nvSpPr>
          <p:cNvPr id="30" name="Freeform: Shape 29">
            <a:extLst>
              <a:ext uri="{FF2B5EF4-FFF2-40B4-BE49-F238E27FC236}">
                <a16:creationId xmlns:a16="http://schemas.microsoft.com/office/drawing/2014/main" id="{D5B4F0F5-BE58-4EC0-B650-A71A07437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89" name="Group 88">
            <a:extLst>
              <a:ext uri="{FF2B5EF4-FFF2-40B4-BE49-F238E27FC236}">
                <a16:creationId xmlns:a16="http://schemas.microsoft.com/office/drawing/2014/main" id="{E700C1F5-B637-45FE-96CC-270D263A59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33" name="Freeform: Shape 32">
              <a:extLst>
                <a:ext uri="{FF2B5EF4-FFF2-40B4-BE49-F238E27FC236}">
                  <a16:creationId xmlns:a16="http://schemas.microsoft.com/office/drawing/2014/main" id="{83DA22C9-3830-4323-9087-6D7C1E6AA3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0" name="Freeform: Shape 33">
              <a:extLst>
                <a:ext uri="{FF2B5EF4-FFF2-40B4-BE49-F238E27FC236}">
                  <a16:creationId xmlns:a16="http://schemas.microsoft.com/office/drawing/2014/main" id="{A5AC4DA9-FD16-4055-8D2D-95D615C03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1" name="Freeform: Shape 34">
              <a:extLst>
                <a:ext uri="{FF2B5EF4-FFF2-40B4-BE49-F238E27FC236}">
                  <a16:creationId xmlns:a16="http://schemas.microsoft.com/office/drawing/2014/main" id="{8BA7D58E-9AB5-4B54-A635-2E86BEC7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2" name="Graphic 12">
              <a:extLst>
                <a:ext uri="{FF2B5EF4-FFF2-40B4-BE49-F238E27FC236}">
                  <a16:creationId xmlns:a16="http://schemas.microsoft.com/office/drawing/2014/main" id="{B7D72779-BBD2-4D64-B6B1-E052E227EB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93" name="Graphic 15">
              <a:extLst>
                <a:ext uri="{FF2B5EF4-FFF2-40B4-BE49-F238E27FC236}">
                  <a16:creationId xmlns:a16="http://schemas.microsoft.com/office/drawing/2014/main" id="{569BD34C-BFEF-4FB1-A094-2D9E687CD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8" name="Graphic 15">
              <a:extLst>
                <a:ext uri="{FF2B5EF4-FFF2-40B4-BE49-F238E27FC236}">
                  <a16:creationId xmlns:a16="http://schemas.microsoft.com/office/drawing/2014/main" id="{DC258A66-ED52-4FA3-96CE-7932E91F5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4" name="Freeform: Shape 38">
              <a:extLst>
                <a:ext uri="{FF2B5EF4-FFF2-40B4-BE49-F238E27FC236}">
                  <a16:creationId xmlns:a16="http://schemas.microsoft.com/office/drawing/2014/main" id="{BEC6A48C-21EF-4485-9836-044550003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9460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4" name="Freeform: Shape 13">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5" name="Group 124">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6" name="Freeform: Shape 16">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7" name="Freeform: Shape 17">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 name="Freeform: Shape 18">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9"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30"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1"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2" name="Freeform: Shape 22">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3" name="Freeform: Shape 24">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4"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2310569"/>
            <a:ext cx="972241" cy="45718"/>
            <a:chOff x="4886325" y="3371754"/>
            <a:chExt cx="2418492" cy="113728"/>
          </a:xfrm>
          <a:solidFill>
            <a:schemeClr val="accent1"/>
          </a:solidFill>
        </p:grpSpPr>
        <p:sp>
          <p:nvSpPr>
            <p:cNvPr id="135" name="Graphic 78">
              <a:extLst>
                <a:ext uri="{FF2B5EF4-FFF2-40B4-BE49-F238E27FC236}">
                  <a16:creationId xmlns:a16="http://schemas.microsoft.com/office/drawing/2014/main" id="{41DF3078-C636-4776-A616-D5BF3BC280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36" name="Graphic 78">
              <a:extLst>
                <a:ext uri="{FF2B5EF4-FFF2-40B4-BE49-F238E27FC236}">
                  <a16:creationId xmlns:a16="http://schemas.microsoft.com/office/drawing/2014/main" id="{0D1A27FA-1310-4BC3-A071-1566746B2FB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37" name="Graphic 78">
                <a:extLst>
                  <a:ext uri="{FF2B5EF4-FFF2-40B4-BE49-F238E27FC236}">
                    <a16:creationId xmlns:a16="http://schemas.microsoft.com/office/drawing/2014/main" id="{99ACB9EB-84FE-4B33-9EF9-4EC7DAC25D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38" name="Graphic 78">
                <a:extLst>
                  <a:ext uri="{FF2B5EF4-FFF2-40B4-BE49-F238E27FC236}">
                    <a16:creationId xmlns:a16="http://schemas.microsoft.com/office/drawing/2014/main" id="{826E5EFB-0EF9-4DB8-99CB-5DD72009DB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9" name="Graphic 78">
                <a:extLst>
                  <a:ext uri="{FF2B5EF4-FFF2-40B4-BE49-F238E27FC236}">
                    <a16:creationId xmlns:a16="http://schemas.microsoft.com/office/drawing/2014/main" id="{86238E12-0689-4123-8B2E-E1CCFCC4C8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0" name="Graphic 78">
                <a:extLst>
                  <a:ext uri="{FF2B5EF4-FFF2-40B4-BE49-F238E27FC236}">
                    <a16:creationId xmlns:a16="http://schemas.microsoft.com/office/drawing/2014/main" id="{8538CF67-A00E-4955-A447-001BE02E7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41" name="Rectangle 140">
            <a:extLst>
              <a:ext uri="{FF2B5EF4-FFF2-40B4-BE49-F238E27FC236}">
                <a16:creationId xmlns:a16="http://schemas.microsoft.com/office/drawing/2014/main" id="{F420BC5C-C418-4843-B04B-6918968D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BA2892D-F31E-43BA-2D18-87D622DD47DD}"/>
              </a:ext>
            </a:extLst>
          </p:cNvPr>
          <p:cNvSpPr>
            <a:spLocks noGrp="1"/>
          </p:cNvSpPr>
          <p:nvPr>
            <p:ph type="title"/>
          </p:nvPr>
        </p:nvSpPr>
        <p:spPr>
          <a:xfrm>
            <a:off x="517871" y="976160"/>
            <a:ext cx="4767930" cy="1848734"/>
          </a:xfrm>
        </p:spPr>
        <p:txBody>
          <a:bodyPr vert="horz" lIns="91440" tIns="45720" rIns="91440" bIns="45720" rtlCol="0" anchor="b">
            <a:normAutofit/>
          </a:bodyPr>
          <a:lstStyle/>
          <a:p>
            <a:r>
              <a:rPr lang="en-US" b="1"/>
              <a:t>Loyalty Program Analysis Overview</a:t>
            </a:r>
            <a:br>
              <a:rPr lang="en-US" b="1"/>
            </a:br>
            <a:endParaRPr lang="en-US" dirty="0"/>
          </a:p>
        </p:txBody>
      </p:sp>
      <p:sp>
        <p:nvSpPr>
          <p:cNvPr id="142" name="Freeform: Shape 36">
            <a:extLst>
              <a:ext uri="{FF2B5EF4-FFF2-40B4-BE49-F238E27FC236}">
                <a16:creationId xmlns:a16="http://schemas.microsoft.com/office/drawing/2014/main" id="{13E5F285-BD95-4989-B20B-778990159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21648"/>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3">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3" name="Graphic 78">
            <a:extLst>
              <a:ext uri="{FF2B5EF4-FFF2-40B4-BE49-F238E27FC236}">
                <a16:creationId xmlns:a16="http://schemas.microsoft.com/office/drawing/2014/main" id="{6C02F4BE-6538-4CAD-B506-5FEB41D378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4415" y="3039261"/>
            <a:ext cx="1020166" cy="45718"/>
            <a:chOff x="4886325" y="3371754"/>
            <a:chExt cx="2418492" cy="113728"/>
          </a:xfrm>
          <a:solidFill>
            <a:schemeClr val="accent1"/>
          </a:solidFill>
        </p:grpSpPr>
        <p:sp>
          <p:nvSpPr>
            <p:cNvPr id="144" name="Graphic 78">
              <a:extLst>
                <a:ext uri="{FF2B5EF4-FFF2-40B4-BE49-F238E27FC236}">
                  <a16:creationId xmlns:a16="http://schemas.microsoft.com/office/drawing/2014/main" id="{3937246C-D7B5-4CC9-B979-0999DFD5B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45" name="Graphic 78">
              <a:extLst>
                <a:ext uri="{FF2B5EF4-FFF2-40B4-BE49-F238E27FC236}">
                  <a16:creationId xmlns:a16="http://schemas.microsoft.com/office/drawing/2014/main" id="{559392DF-C926-44F7-920D-C232D60C05F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46" name="Graphic 78">
                <a:extLst>
                  <a:ext uri="{FF2B5EF4-FFF2-40B4-BE49-F238E27FC236}">
                    <a16:creationId xmlns:a16="http://schemas.microsoft.com/office/drawing/2014/main" id="{437FE2E3-579D-4AA7-8775-C78D1D5631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47" name="Graphic 78">
                <a:extLst>
                  <a:ext uri="{FF2B5EF4-FFF2-40B4-BE49-F238E27FC236}">
                    <a16:creationId xmlns:a16="http://schemas.microsoft.com/office/drawing/2014/main" id="{A6A05323-CAFA-4D34-83D6-3B23B02085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48" name="Graphic 78">
                <a:extLst>
                  <a:ext uri="{FF2B5EF4-FFF2-40B4-BE49-F238E27FC236}">
                    <a16:creationId xmlns:a16="http://schemas.microsoft.com/office/drawing/2014/main" id="{D49C45E0-CA07-4FD4-9097-BF313F498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9" name="Graphic 78">
                <a:extLst>
                  <a:ext uri="{FF2B5EF4-FFF2-40B4-BE49-F238E27FC236}">
                    <a16:creationId xmlns:a16="http://schemas.microsoft.com/office/drawing/2014/main" id="{1EC741B7-EEE8-43D3-9F8E-C2B4DD196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BF83A0D8-65C5-FCFA-DA15-60D827E572E8}"/>
              </a:ext>
            </a:extLst>
          </p:cNvPr>
          <p:cNvSpPr>
            <a:spLocks noGrp="1"/>
          </p:cNvSpPr>
          <p:nvPr>
            <p:ph sz="half" idx="1"/>
          </p:nvPr>
        </p:nvSpPr>
        <p:spPr>
          <a:xfrm>
            <a:off x="517871" y="3299404"/>
            <a:ext cx="4767930" cy="2745750"/>
          </a:xfrm>
        </p:spPr>
        <p:txBody>
          <a:bodyPr vert="horz" lIns="91440" tIns="45720" rIns="91440" bIns="45720" rtlCol="0">
            <a:normAutofit/>
          </a:bodyPr>
          <a:lstStyle/>
          <a:p>
            <a:pPr>
              <a:lnSpc>
                <a:spcPct val="100000"/>
              </a:lnSpc>
            </a:pPr>
            <a:r>
              <a:rPr lang="en-US" sz="1400" b="1" dirty="0"/>
              <a:t>Key Metrics and Observations (2007)</a:t>
            </a:r>
          </a:p>
          <a:p>
            <a:pPr marL="342900" indent="-342900">
              <a:lnSpc>
                <a:spcPct val="100000"/>
              </a:lnSpc>
              <a:buFont typeface="Arial" panose="020B0604020202020204" pitchFamily="34" charset="0"/>
              <a:buChar char="•"/>
            </a:pPr>
            <a:endParaRPr lang="en-US" sz="1400" b="1" dirty="0"/>
          </a:p>
          <a:p>
            <a:pPr marL="342900" indent="-342900">
              <a:lnSpc>
                <a:spcPct val="100000"/>
              </a:lnSpc>
              <a:buFont typeface="Arial" panose="020B0604020202020204" pitchFamily="34" charset="0"/>
              <a:buChar char="•"/>
            </a:pPr>
            <a:r>
              <a:rPr lang="en-US" sz="1400" b="1" dirty="0"/>
              <a:t>Basket Penetration:</a:t>
            </a:r>
            <a:r>
              <a:rPr lang="en-US" sz="1400" dirty="0"/>
              <a:t> 79.53% (Benchmark: 60%).</a:t>
            </a:r>
          </a:p>
          <a:p>
            <a:pPr marL="342900" indent="-342900">
              <a:lnSpc>
                <a:spcPct val="100000"/>
              </a:lnSpc>
              <a:buFont typeface="Arial" panose="020B0604020202020204" pitchFamily="34" charset="0"/>
              <a:buChar char="•"/>
            </a:pPr>
            <a:r>
              <a:rPr lang="en-US" sz="1400" b="1" dirty="0"/>
              <a:t>Revenue Penetration:</a:t>
            </a:r>
            <a:r>
              <a:rPr lang="en-US" sz="1400" dirty="0"/>
              <a:t> 80.22% (Benchmark: 90%).</a:t>
            </a:r>
          </a:p>
          <a:p>
            <a:pPr marL="285750" indent="-285750">
              <a:lnSpc>
                <a:spcPct val="100000"/>
              </a:lnSpc>
              <a:buFont typeface="Arial" panose="020B0604020202020204" pitchFamily="34" charset="0"/>
              <a:buChar char="•"/>
            </a:pPr>
            <a:r>
              <a:rPr lang="en-US" sz="1400" b="1" dirty="0"/>
              <a:t> Total Loyalty Customers:</a:t>
            </a:r>
            <a:r>
              <a:rPr lang="en-US" sz="1400" dirty="0"/>
              <a:t> 4,192.</a:t>
            </a:r>
          </a:p>
          <a:p>
            <a:pPr marL="342900" indent="-342900">
              <a:lnSpc>
                <a:spcPct val="100000"/>
              </a:lnSpc>
              <a:buFont typeface="Arial" panose="020B0604020202020204" pitchFamily="34" charset="0"/>
              <a:buChar char="•"/>
            </a:pPr>
            <a:r>
              <a:rPr lang="en-US" sz="1400" b="1" dirty="0"/>
              <a:t>Total Points Issued:</a:t>
            </a:r>
            <a:r>
              <a:rPr lang="en-US" sz="1400" dirty="0"/>
              <a:t> 24,211 points (including 10% bonus).</a:t>
            </a:r>
          </a:p>
          <a:p>
            <a:pPr marL="342900" indent="-342900">
              <a:lnSpc>
                <a:spcPct val="100000"/>
              </a:lnSpc>
              <a:buFont typeface="Arial" panose="020B0604020202020204" pitchFamily="34" charset="0"/>
              <a:buChar char="•"/>
            </a:pPr>
            <a:r>
              <a:rPr lang="en-US" sz="1400" b="1" dirty="0"/>
              <a:t>Total Points Redeemed:</a:t>
            </a:r>
            <a:r>
              <a:rPr lang="en-US" sz="1400" dirty="0"/>
              <a:t> 150,000 points.</a:t>
            </a:r>
          </a:p>
          <a:p>
            <a:pPr>
              <a:lnSpc>
                <a:spcPct val="100000"/>
              </a:lnSpc>
            </a:pPr>
            <a:endParaRPr lang="en-US" sz="1400" dirty="0"/>
          </a:p>
        </p:txBody>
      </p:sp>
      <p:pic>
        <p:nvPicPr>
          <p:cNvPr id="9" name="Content Placeholder 4">
            <a:extLst>
              <a:ext uri="{FF2B5EF4-FFF2-40B4-BE49-F238E27FC236}">
                <a16:creationId xmlns:a16="http://schemas.microsoft.com/office/drawing/2014/main" id="{8107BE7B-66B0-4A2B-9FE1-1E5B31177938}"/>
              </a:ext>
            </a:extLst>
          </p:cNvPr>
          <p:cNvPicPr>
            <a:picLocks noGrp="1" noChangeAspect="1"/>
          </p:cNvPicPr>
          <p:nvPr>
            <p:ph sz="half" idx="2"/>
          </p:nvPr>
        </p:nvPicPr>
        <p:blipFill>
          <a:blip r:embed="rId2"/>
          <a:stretch>
            <a:fillRect/>
          </a:stretch>
        </p:blipFill>
        <p:spPr>
          <a:xfrm>
            <a:off x="5980742" y="1272000"/>
            <a:ext cx="5654663" cy="4240996"/>
          </a:xfrm>
          <a:prstGeom prst="rect">
            <a:avLst/>
          </a:prstGeom>
        </p:spPr>
      </p:pic>
      <p:sp>
        <p:nvSpPr>
          <p:cNvPr id="150" name="Freeform: Shape 46">
            <a:extLst>
              <a:ext uri="{FF2B5EF4-FFF2-40B4-BE49-F238E27FC236}">
                <a16:creationId xmlns:a16="http://schemas.microsoft.com/office/drawing/2014/main" id="{6B6061A8-D267-4967-AF47-C3CC45138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99042" y="5602884"/>
            <a:ext cx="4292956" cy="1255116"/>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1" name="Group 150">
            <a:extLst>
              <a:ext uri="{FF2B5EF4-FFF2-40B4-BE49-F238E27FC236}">
                <a16:creationId xmlns:a16="http://schemas.microsoft.com/office/drawing/2014/main" id="{12DB770A-658D-4212-9BF2-236070D5D7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891063" y="5736410"/>
            <a:ext cx="886141" cy="802496"/>
            <a:chOff x="10948005" y="3272152"/>
            <a:chExt cx="868640" cy="786648"/>
          </a:xfrm>
          <a:solidFill>
            <a:schemeClr val="accent6"/>
          </a:solidFill>
        </p:grpSpPr>
        <p:sp>
          <p:nvSpPr>
            <p:cNvPr id="152" name="Freeform: Shape 49">
              <a:extLst>
                <a:ext uri="{FF2B5EF4-FFF2-40B4-BE49-F238E27FC236}">
                  <a16:creationId xmlns:a16="http://schemas.microsoft.com/office/drawing/2014/main" id="{A9B99195-76A3-4B90-8F45-BAEF05699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3" name="Freeform: Shape 50">
              <a:extLst>
                <a:ext uri="{FF2B5EF4-FFF2-40B4-BE49-F238E27FC236}">
                  <a16:creationId xmlns:a16="http://schemas.microsoft.com/office/drawing/2014/main" id="{F1029419-581A-4B40-B3E3-BD5931F99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4" name="Freeform: Shape 51">
              <a:extLst>
                <a:ext uri="{FF2B5EF4-FFF2-40B4-BE49-F238E27FC236}">
                  <a16:creationId xmlns:a16="http://schemas.microsoft.com/office/drawing/2014/main" id="{38F181C6-C3A7-463D-B837-E6FB1B0801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5" name="Graphic 12">
              <a:extLst>
                <a:ext uri="{FF2B5EF4-FFF2-40B4-BE49-F238E27FC236}">
                  <a16:creationId xmlns:a16="http://schemas.microsoft.com/office/drawing/2014/main" id="{FB6F6AFA-67F5-4D3A-839B-6B3980B6FC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56" name="Graphic 15">
              <a:extLst>
                <a:ext uri="{FF2B5EF4-FFF2-40B4-BE49-F238E27FC236}">
                  <a16:creationId xmlns:a16="http://schemas.microsoft.com/office/drawing/2014/main" id="{E9F49015-3756-46EC-AF1A-2F33219CB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57" name="Graphic 15">
              <a:extLst>
                <a:ext uri="{FF2B5EF4-FFF2-40B4-BE49-F238E27FC236}">
                  <a16:creationId xmlns:a16="http://schemas.microsoft.com/office/drawing/2014/main" id="{44C1E606-364B-4793-83A8-61AC96EDBE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58" name="Freeform: Shape 55">
              <a:extLst>
                <a:ext uri="{FF2B5EF4-FFF2-40B4-BE49-F238E27FC236}">
                  <a16:creationId xmlns:a16="http://schemas.microsoft.com/office/drawing/2014/main" id="{4D62BB33-881E-4E43-A746-75C1E7C322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723209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9" name="Freeform: Shape 10">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3" name="Group 12">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90" name="Freeform: Shape 13">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Freeform: Shape 14">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 name="Freeform: Shape 15">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7"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2" name="Freeform: Shape 21">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2310569"/>
            <a:ext cx="972241" cy="45718"/>
            <a:chOff x="4886325" y="3371754"/>
            <a:chExt cx="2418492" cy="113728"/>
          </a:xfrm>
          <a:solidFill>
            <a:schemeClr val="accent1"/>
          </a:solidFill>
        </p:grpSpPr>
        <p:sp>
          <p:nvSpPr>
            <p:cNvPr id="25" name="Graphic 78">
              <a:extLst>
                <a:ext uri="{FF2B5EF4-FFF2-40B4-BE49-F238E27FC236}">
                  <a16:creationId xmlns:a16="http://schemas.microsoft.com/office/drawing/2014/main" id="{41DF3078-C636-4776-A616-D5BF3BC280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6" name="Graphic 78">
              <a:extLst>
                <a:ext uri="{FF2B5EF4-FFF2-40B4-BE49-F238E27FC236}">
                  <a16:creationId xmlns:a16="http://schemas.microsoft.com/office/drawing/2014/main" id="{0D1A27FA-1310-4BC3-A071-1566746B2FB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7" name="Graphic 78">
                <a:extLst>
                  <a:ext uri="{FF2B5EF4-FFF2-40B4-BE49-F238E27FC236}">
                    <a16:creationId xmlns:a16="http://schemas.microsoft.com/office/drawing/2014/main" id="{99ACB9EB-84FE-4B33-9EF9-4EC7DAC25D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826E5EFB-0EF9-4DB8-99CB-5DD72009DB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86238E12-0689-4123-8B2E-E1CCFCC4C8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0" name="Graphic 78">
                <a:extLst>
                  <a:ext uri="{FF2B5EF4-FFF2-40B4-BE49-F238E27FC236}">
                    <a16:creationId xmlns:a16="http://schemas.microsoft.com/office/drawing/2014/main" id="{8538CF67-A00E-4955-A447-001BE02E7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2" name="Rectangle 31">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7416750C-C221-949F-B7C3-DF09CC85F27E}"/>
              </a:ext>
            </a:extLst>
          </p:cNvPr>
          <p:cNvSpPr>
            <a:spLocks noGrp="1"/>
          </p:cNvSpPr>
          <p:nvPr>
            <p:ph type="title"/>
          </p:nvPr>
        </p:nvSpPr>
        <p:spPr>
          <a:xfrm>
            <a:off x="5562552" y="106541"/>
            <a:ext cx="4663649" cy="1455091"/>
          </a:xfrm>
        </p:spPr>
        <p:txBody>
          <a:bodyPr vert="horz" lIns="91440" tIns="45720" rIns="91440" bIns="45720" rtlCol="0" anchor="b">
            <a:normAutofit/>
          </a:bodyPr>
          <a:lstStyle/>
          <a:p>
            <a:pPr algn="ctr">
              <a:lnSpc>
                <a:spcPct val="90000"/>
              </a:lnSpc>
            </a:pPr>
            <a:r>
              <a:rPr lang="en-US" sz="3300" dirty="0"/>
              <a:t>Recommendation</a:t>
            </a:r>
          </a:p>
        </p:txBody>
      </p:sp>
      <p:sp>
        <p:nvSpPr>
          <p:cNvPr id="34" name="Freeform: Shape 33">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6"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37"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8"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9"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1"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2"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 name="Content Placeholder 3">
            <a:extLst>
              <a:ext uri="{FF2B5EF4-FFF2-40B4-BE49-F238E27FC236}">
                <a16:creationId xmlns:a16="http://schemas.microsoft.com/office/drawing/2014/main" id="{F7408159-8A16-064E-E2FB-0BF9B0E52ECD}"/>
              </a:ext>
            </a:extLst>
          </p:cNvPr>
          <p:cNvSpPr>
            <a:spLocks noGrp="1"/>
          </p:cNvSpPr>
          <p:nvPr>
            <p:ph sz="half" idx="1"/>
          </p:nvPr>
        </p:nvSpPr>
        <p:spPr>
          <a:xfrm>
            <a:off x="525717" y="2796427"/>
            <a:ext cx="4663649" cy="3274503"/>
          </a:xfrm>
        </p:spPr>
        <p:txBody>
          <a:bodyPr vert="horz" lIns="91440" tIns="45720" rIns="91440" bIns="45720" rtlCol="0">
            <a:normAutofit/>
          </a:bodyPr>
          <a:lstStyle/>
          <a:p>
            <a:pPr>
              <a:lnSpc>
                <a:spcPct val="100000"/>
              </a:lnSpc>
            </a:pPr>
            <a:r>
              <a:rPr lang="en-US" sz="1300" b="1" i="0" dirty="0">
                <a:effectLst/>
                <a:latin typeface="Arial" panose="020B0604020202020204" pitchFamily="34" charset="0"/>
                <a:cs typeface="Arial" panose="020B0604020202020204" pitchFamily="34" charset="0"/>
              </a:rPr>
              <a:t>Basket Penetration (79.53%) vs. Benchmark (60%): </a:t>
            </a:r>
          </a:p>
          <a:p>
            <a:pPr>
              <a:lnSpc>
                <a:spcPct val="100000"/>
              </a:lnSpc>
            </a:pPr>
            <a:r>
              <a:rPr lang="en-US" sz="1300" b="1" i="0" dirty="0">
                <a:effectLst/>
                <a:latin typeface="Arial" panose="020B0604020202020204" pitchFamily="34" charset="0"/>
                <a:cs typeface="Arial" panose="020B0604020202020204" pitchFamily="34" charset="0"/>
              </a:rPr>
              <a:t>Above the benchmark</a:t>
            </a:r>
            <a:r>
              <a:rPr lang="en-US" sz="1300" b="0" i="0" dirty="0">
                <a:effectLst/>
                <a:latin typeface="Arial" panose="020B0604020202020204" pitchFamily="34" charset="0"/>
                <a:cs typeface="Arial" panose="020B0604020202020204" pitchFamily="34" charset="0"/>
              </a:rPr>
              <a:t>: The loyalty program seems to be performing well in terms of basket penetration. This indicates strong customer adoption and engagement, as loyalty members generated a significant proportion of total transactions.</a:t>
            </a:r>
          </a:p>
          <a:p>
            <a:pPr>
              <a:lnSpc>
                <a:spcPct val="100000"/>
              </a:lnSpc>
            </a:pPr>
            <a:r>
              <a:rPr lang="en-US" sz="1300" b="1" i="0" dirty="0">
                <a:effectLst/>
                <a:latin typeface="Arial" panose="020B0604020202020204" pitchFamily="34" charset="0"/>
                <a:cs typeface="Arial" panose="020B0604020202020204" pitchFamily="34" charset="0"/>
              </a:rPr>
              <a:t>Revenue Penetration (80.22%) vs. Benchmark (90%): </a:t>
            </a:r>
          </a:p>
          <a:p>
            <a:pPr>
              <a:lnSpc>
                <a:spcPct val="100000"/>
              </a:lnSpc>
            </a:pPr>
            <a:r>
              <a:rPr lang="en-US" sz="1300" b="1" i="0" dirty="0">
                <a:effectLst/>
                <a:latin typeface="Arial" panose="020B0604020202020204" pitchFamily="34" charset="0"/>
                <a:cs typeface="Arial" panose="020B0604020202020204" pitchFamily="34" charset="0"/>
              </a:rPr>
              <a:t>Below the benchmark</a:t>
            </a:r>
            <a:r>
              <a:rPr lang="en-US" sz="1300" b="0" i="0" dirty="0">
                <a:effectLst/>
                <a:latin typeface="Arial" panose="020B0604020202020204" pitchFamily="34" charset="0"/>
                <a:cs typeface="Arial" panose="020B0604020202020204" pitchFamily="34" charset="0"/>
              </a:rPr>
              <a:t>: While revenue penetration is fairly high, it falls short of the benchmark by </a:t>
            </a:r>
            <a:r>
              <a:rPr lang="en-US" sz="1300" dirty="0">
                <a:latin typeface="Arial" panose="020B0604020202020204" pitchFamily="34" charset="0"/>
                <a:cs typeface="Arial" panose="020B0604020202020204" pitchFamily="34" charset="0"/>
              </a:rPr>
              <a:t>9.78</a:t>
            </a:r>
            <a:r>
              <a:rPr lang="en-US" sz="1300" b="0" i="0" dirty="0">
                <a:effectLst/>
                <a:latin typeface="Arial" panose="020B0604020202020204" pitchFamily="34" charset="0"/>
                <a:cs typeface="Arial" panose="020B0604020202020204" pitchFamily="34" charset="0"/>
              </a:rPr>
              <a:t>%. This suggests that, although loyalty members contribute significantly to transactions, it looks like the average spend per transaction is lower compared to the industry benchmark.</a:t>
            </a:r>
          </a:p>
          <a:p>
            <a:pPr>
              <a:lnSpc>
                <a:spcPct val="100000"/>
              </a:lnSpc>
            </a:pPr>
            <a:endParaRPr lang="en-US" sz="1300" dirty="0">
              <a:latin typeface="Arial" panose="020B0604020202020204" pitchFamily="34" charset="0"/>
              <a:cs typeface="Arial" panose="020B0604020202020204" pitchFamily="34" charset="0"/>
            </a:endParaRPr>
          </a:p>
        </p:txBody>
      </p:sp>
      <p:sp>
        <p:nvSpPr>
          <p:cNvPr id="44" name="Freeform: Shape 43">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6" name="Group 45">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47" name="Freeform: Shape 46">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8" name="Freeform: Shape 47">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9" name="Freeform: Shape 48">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0"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1"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2"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3" name="Content Placeholder 42">
            <a:extLst>
              <a:ext uri="{FF2B5EF4-FFF2-40B4-BE49-F238E27FC236}">
                <a16:creationId xmlns:a16="http://schemas.microsoft.com/office/drawing/2014/main" id="{2EB95E18-D58A-8E67-26F2-7EE5B4DE36AD}"/>
              </a:ext>
            </a:extLst>
          </p:cNvPr>
          <p:cNvSpPr>
            <a:spLocks noGrp="1"/>
          </p:cNvSpPr>
          <p:nvPr>
            <p:ph sz="half" idx="2"/>
          </p:nvPr>
        </p:nvSpPr>
        <p:spPr>
          <a:xfrm>
            <a:off x="5992136" y="2796426"/>
            <a:ext cx="4611138" cy="3380535"/>
          </a:xfrm>
        </p:spPr>
        <p:txBody>
          <a:bodyPr>
            <a:normAutofit/>
          </a:bodyPr>
          <a:lstStyle/>
          <a:p>
            <a:pPr rtl="0" fontAlgn="base">
              <a:spcBef>
                <a:spcPts val="1200"/>
              </a:spcBef>
            </a:pPr>
            <a:r>
              <a:rPr lang="en-CA" sz="1300" b="0" i="0" u="none" strike="noStrike" dirty="0">
                <a:solidFill>
                  <a:srgbClr val="000000"/>
                </a:solidFill>
                <a:effectLst/>
                <a:latin typeface="Arial" panose="020B0604020202020204" pitchFamily="34" charset="0"/>
                <a:cs typeface="Arial" panose="020B0604020202020204" pitchFamily="34" charset="0"/>
              </a:rPr>
              <a:t>To increase revenue penetration, I’ll recommend the following strategies to boost the </a:t>
            </a:r>
            <a:r>
              <a:rPr lang="en-CA" sz="1300" b="1" i="0" u="none" strike="noStrike" dirty="0">
                <a:solidFill>
                  <a:srgbClr val="000000"/>
                </a:solidFill>
                <a:effectLst/>
                <a:latin typeface="Arial" panose="020B0604020202020204" pitchFamily="34" charset="0"/>
                <a:cs typeface="Arial" panose="020B0604020202020204" pitchFamily="34" charset="0"/>
              </a:rPr>
              <a:t>average spend per loyalty member</a:t>
            </a:r>
            <a:r>
              <a:rPr lang="en-CA" sz="1300" b="0" i="0" u="none" strike="noStrike" dirty="0">
                <a:solidFill>
                  <a:srgbClr val="000000"/>
                </a:solidFill>
                <a:effectLst/>
                <a:latin typeface="Arial" panose="020B0604020202020204" pitchFamily="34" charset="0"/>
                <a:cs typeface="Arial" panose="020B0604020202020204" pitchFamily="34" charset="0"/>
              </a:rPr>
              <a:t>:</a:t>
            </a:r>
          </a:p>
          <a:p>
            <a:pPr marL="285750" indent="-285750" rtl="0" fontAlgn="base">
              <a:spcBef>
                <a:spcPts val="1200"/>
              </a:spcBef>
              <a:buFont typeface="Arial" panose="020B0604020202020204" pitchFamily="34" charset="0"/>
              <a:buChar char="•"/>
            </a:pPr>
            <a:r>
              <a:rPr lang="en-CA" sz="1300" b="0" i="0" u="none" strike="noStrike" dirty="0">
                <a:solidFill>
                  <a:srgbClr val="000000"/>
                </a:solidFill>
                <a:effectLst/>
                <a:latin typeface="Arial" panose="020B0604020202020204" pitchFamily="34" charset="0"/>
                <a:cs typeface="Arial" panose="020B0604020202020204" pitchFamily="34" charset="0"/>
              </a:rPr>
              <a:t>Introduce targeted promotions, such as double points for purchases above a certain amount.</a:t>
            </a:r>
          </a:p>
          <a:p>
            <a:pPr marL="285750" indent="-285750" rtl="0" fontAlgn="base">
              <a:spcBef>
                <a:spcPts val="1200"/>
              </a:spcBef>
              <a:buFont typeface="Arial" panose="020B0604020202020204" pitchFamily="34" charset="0"/>
              <a:buChar char="•"/>
            </a:pPr>
            <a:r>
              <a:rPr lang="en-CA" sz="1300" b="0" i="0" u="none" strike="noStrike" dirty="0">
                <a:solidFill>
                  <a:srgbClr val="000000"/>
                </a:solidFill>
                <a:effectLst/>
                <a:latin typeface="Arial" panose="020B0604020202020204" pitchFamily="34" charset="0"/>
                <a:cs typeface="Arial" panose="020B0604020202020204" pitchFamily="34" charset="0"/>
              </a:rPr>
              <a:t>Use the </a:t>
            </a:r>
            <a:r>
              <a:rPr lang="en-CA" sz="1300" b="0" i="0" u="none" strike="noStrike" dirty="0" err="1">
                <a:solidFill>
                  <a:schemeClr val="accent3"/>
                </a:solidFill>
                <a:effectLst/>
                <a:latin typeface="Arial" panose="020B0604020202020204" pitchFamily="34" charset="0"/>
                <a:cs typeface="Arial" panose="020B0604020202020204" pitchFamily="34" charset="0"/>
              </a:rPr>
              <a:t>cust_lifestage</a:t>
            </a:r>
            <a:r>
              <a:rPr lang="en-CA" sz="1300" b="0" i="0" u="none" strike="noStrike" dirty="0">
                <a:solidFill>
                  <a:schemeClr val="accent3"/>
                </a:solidFill>
                <a:effectLst/>
                <a:latin typeface="Arial" panose="020B0604020202020204" pitchFamily="34" charset="0"/>
                <a:cs typeface="Arial" panose="020B0604020202020204" pitchFamily="34" charset="0"/>
              </a:rPr>
              <a:t> </a:t>
            </a:r>
            <a:r>
              <a:rPr lang="en-CA" sz="1300" b="0" i="0" u="none" strike="noStrike" dirty="0">
                <a:solidFill>
                  <a:srgbClr val="000000"/>
                </a:solidFill>
                <a:effectLst/>
                <a:latin typeface="Arial" panose="020B0604020202020204" pitchFamily="34" charset="0"/>
                <a:cs typeface="Arial" panose="020B0604020202020204" pitchFamily="34" charset="0"/>
              </a:rPr>
              <a:t>data to offer personalized discounts or product bundles tailored to specific customer groups. </a:t>
            </a:r>
          </a:p>
          <a:p>
            <a:pPr marL="285750" indent="-285750" rtl="0" fontAlgn="base">
              <a:spcBef>
                <a:spcPts val="1200"/>
              </a:spcBef>
              <a:buFont typeface="Arial" panose="020B0604020202020204" pitchFamily="34" charset="0"/>
              <a:buChar char="•"/>
            </a:pPr>
            <a:r>
              <a:rPr lang="en-CA" sz="1300" b="0" i="0" u="none" strike="noStrike" dirty="0">
                <a:solidFill>
                  <a:srgbClr val="000000"/>
                </a:solidFill>
                <a:effectLst/>
                <a:latin typeface="Arial" panose="020B0604020202020204" pitchFamily="34" charset="0"/>
                <a:cs typeface="Arial" panose="020B0604020202020204" pitchFamily="34" charset="0"/>
              </a:rPr>
              <a:t>Highlight premium products to loyalty members, incentivizing and encouraging higher spending.</a:t>
            </a:r>
          </a:p>
          <a:p>
            <a:endParaRPr lang="en-US" sz="1300" dirty="0">
              <a:latin typeface="Arial" panose="020B0604020202020204" pitchFamily="34" charset="0"/>
              <a:cs typeface="Arial" panose="020B0604020202020204" pitchFamily="34" charset="0"/>
            </a:endParaRPr>
          </a:p>
          <a:p>
            <a:endParaRPr lang="en-US" sz="1300" dirty="0">
              <a:latin typeface="Arial" panose="020B0604020202020204" pitchFamily="34" charset="0"/>
              <a:cs typeface="Arial" panose="020B0604020202020204" pitchFamily="34" charset="0"/>
            </a:endParaRPr>
          </a:p>
        </p:txBody>
      </p:sp>
      <p:sp>
        <p:nvSpPr>
          <p:cNvPr id="45" name="Title 1">
            <a:extLst>
              <a:ext uri="{FF2B5EF4-FFF2-40B4-BE49-F238E27FC236}">
                <a16:creationId xmlns:a16="http://schemas.microsoft.com/office/drawing/2014/main" id="{93E19DC4-96B5-A71A-7B2F-99BDC8848AA8}"/>
              </a:ext>
            </a:extLst>
          </p:cNvPr>
          <p:cNvSpPr txBox="1">
            <a:spLocks/>
          </p:cNvSpPr>
          <p:nvPr/>
        </p:nvSpPr>
        <p:spPr>
          <a:xfrm>
            <a:off x="678117" y="985203"/>
            <a:ext cx="4663649" cy="1409356"/>
          </a:xfrm>
          <a:prstGeom prst="rect">
            <a:avLst/>
          </a:prstGeom>
        </p:spPr>
        <p:txBody>
          <a:bodyPr vert="horz" lIns="91440" tIns="45720" rIns="91440" bIns="45720" rtlCol="0" anchor="b">
            <a:normAutofit lnSpcReduction="10000"/>
          </a:bodyPr>
          <a:lst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a:lstStyle>
          <a:p>
            <a:pPr>
              <a:lnSpc>
                <a:spcPct val="90000"/>
              </a:lnSpc>
            </a:pPr>
            <a:r>
              <a:rPr lang="en-US" sz="3300" dirty="0"/>
              <a:t>Insights and Observation</a:t>
            </a:r>
            <a:br>
              <a:rPr lang="en-US" sz="3300" dirty="0"/>
            </a:br>
            <a:endParaRPr lang="en-US" sz="3300" dirty="0"/>
          </a:p>
        </p:txBody>
      </p:sp>
    </p:spTree>
    <p:extLst>
      <p:ext uri="{BB962C8B-B14F-4D97-AF65-F5344CB8AC3E}">
        <p14:creationId xmlns:p14="http://schemas.microsoft.com/office/powerpoint/2010/main" val="24078197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918FF-EB6D-AA38-F28F-6A5CADCE023F}"/>
              </a:ext>
            </a:extLst>
          </p:cNvPr>
          <p:cNvSpPr>
            <a:spLocks noGrp="1"/>
          </p:cNvSpPr>
          <p:nvPr>
            <p:ph type="title"/>
          </p:nvPr>
        </p:nvSpPr>
        <p:spPr/>
        <p:txBody>
          <a:bodyPr/>
          <a:lstStyle/>
          <a:p>
            <a:pPr algn="ctr"/>
            <a:r>
              <a:rPr lang="en-US" dirty="0"/>
              <a:t>Issuance VS Redemption</a:t>
            </a:r>
          </a:p>
        </p:txBody>
      </p:sp>
      <p:sp>
        <p:nvSpPr>
          <p:cNvPr id="3" name="Content Placeholder 2">
            <a:extLst>
              <a:ext uri="{FF2B5EF4-FFF2-40B4-BE49-F238E27FC236}">
                <a16:creationId xmlns:a16="http://schemas.microsoft.com/office/drawing/2014/main" id="{59C1D33B-1D9E-AE4B-02CB-C5C4AB1FF23C}"/>
              </a:ext>
            </a:extLst>
          </p:cNvPr>
          <p:cNvSpPr>
            <a:spLocks noGrp="1"/>
          </p:cNvSpPr>
          <p:nvPr>
            <p:ph sz="half" idx="1"/>
          </p:nvPr>
        </p:nvSpPr>
        <p:spPr/>
        <p:txBody>
          <a:bodyPr>
            <a:normAutofit/>
          </a:bodyPr>
          <a:lstStyle/>
          <a:p>
            <a:endParaRPr lang="en-US" sz="1200" dirty="0">
              <a:latin typeface="Arial" panose="020B0604020202020204" pitchFamily="34" charset="0"/>
              <a:cs typeface="Arial" panose="020B0604020202020204" pitchFamily="34" charset="0"/>
            </a:endParaRPr>
          </a:p>
          <a:p>
            <a:r>
              <a:rPr lang="en-US" sz="1200" b="1" dirty="0">
                <a:latin typeface="Arial" panose="020B0604020202020204" pitchFamily="34" charset="0"/>
                <a:cs typeface="Arial" panose="020B0604020202020204" pitchFamily="34" charset="0"/>
              </a:rPr>
              <a:t>Total points earned (Issued): </a:t>
            </a:r>
            <a:r>
              <a:rPr lang="en-US" sz="1200" dirty="0">
                <a:latin typeface="Arial" panose="020B0604020202020204" pitchFamily="34" charset="0"/>
                <a:cs typeface="Arial" panose="020B0604020202020204" pitchFamily="34" charset="0"/>
              </a:rPr>
              <a:t>24,211 points.</a:t>
            </a:r>
          </a:p>
          <a:p>
            <a:r>
              <a:rPr lang="en-US" sz="1200" b="1" dirty="0">
                <a:latin typeface="Arial" panose="020B0604020202020204" pitchFamily="34" charset="0"/>
                <a:cs typeface="Arial" panose="020B0604020202020204" pitchFamily="34" charset="0"/>
              </a:rPr>
              <a:t>Total loyalty customers who earned points:</a:t>
            </a:r>
            <a:r>
              <a:rPr lang="en-US" sz="1200" dirty="0">
                <a:latin typeface="Arial" panose="020B0604020202020204" pitchFamily="34" charset="0"/>
                <a:cs typeface="Arial" panose="020B0604020202020204" pitchFamily="34" charset="0"/>
              </a:rPr>
              <a:t> 4,192</a:t>
            </a:r>
          </a:p>
          <a:p>
            <a:r>
              <a:rPr lang="en-US" sz="1200" b="1" dirty="0">
                <a:latin typeface="Arial" panose="020B0604020202020204" pitchFamily="34" charset="0"/>
                <a:cs typeface="Arial" panose="020B0604020202020204" pitchFamily="34" charset="0"/>
              </a:rPr>
              <a:t>Total Points Redeemed:</a:t>
            </a:r>
            <a:r>
              <a:rPr lang="en-US" sz="1200" dirty="0">
                <a:latin typeface="Arial" panose="020B0604020202020204" pitchFamily="34" charset="0"/>
                <a:cs typeface="Arial" panose="020B0604020202020204" pitchFamily="34" charset="0"/>
              </a:rPr>
              <a:t> 150,000 points.</a:t>
            </a:r>
          </a:p>
          <a:p>
            <a:r>
              <a:rPr lang="en-US" sz="1200" b="1" dirty="0">
                <a:latin typeface="Arial" panose="020B0604020202020204" pitchFamily="34" charset="0"/>
                <a:cs typeface="Arial" panose="020B0604020202020204" pitchFamily="34" charset="0"/>
              </a:rPr>
              <a:t>Customers who redeemed:</a:t>
            </a:r>
            <a:r>
              <a:rPr lang="en-US" sz="1200" dirty="0">
                <a:latin typeface="Arial" panose="020B0604020202020204" pitchFamily="34" charset="0"/>
                <a:cs typeface="Arial" panose="020B0604020202020204" pitchFamily="34" charset="0"/>
              </a:rPr>
              <a:t> 1,500</a:t>
            </a:r>
          </a:p>
          <a:p>
            <a:r>
              <a:rPr lang="en-CA" sz="1200" b="1" dirty="0">
                <a:latin typeface="Arial" panose="020B0604020202020204" pitchFamily="34" charset="0"/>
                <a:cs typeface="Arial" panose="020B0604020202020204" pitchFamily="34" charset="0"/>
              </a:rPr>
              <a:t>Average Points Earned vs Redeemed per Customer:</a:t>
            </a:r>
          </a:p>
          <a:p>
            <a:pPr marL="342900" indent="-342900">
              <a:buFont typeface="Arial" panose="020B0604020202020204" pitchFamily="34" charset="0"/>
              <a:buChar char="•"/>
            </a:pPr>
            <a:r>
              <a:rPr lang="en-CA" sz="1200" b="1" dirty="0">
                <a:latin typeface="Arial" panose="020B0604020202020204" pitchFamily="34" charset="0"/>
                <a:cs typeface="Arial" panose="020B0604020202020204" pitchFamily="34" charset="0"/>
              </a:rPr>
              <a:t>Average Points Earned per Customer</a:t>
            </a:r>
            <a:r>
              <a:rPr lang="en-CA" sz="1200" dirty="0">
                <a:latin typeface="Arial" panose="020B0604020202020204" pitchFamily="34" charset="0"/>
                <a:cs typeface="Arial" panose="020B0604020202020204" pitchFamily="34" charset="0"/>
              </a:rPr>
              <a:t>:</a:t>
            </a:r>
            <a:r>
              <a:rPr lang="en-CA" sz="1200" b="1" dirty="0">
                <a:latin typeface="Arial" panose="020B0604020202020204" pitchFamily="34" charset="0"/>
                <a:cs typeface="Arial" panose="020B0604020202020204" pitchFamily="34" charset="0"/>
              </a:rPr>
              <a:t> </a:t>
            </a:r>
            <a:r>
              <a:rPr lang="en-CA" sz="1200" dirty="0">
                <a:latin typeface="Arial" panose="020B0604020202020204" pitchFamily="34" charset="0"/>
                <a:cs typeface="Arial" panose="020B0604020202020204" pitchFamily="34" charset="0"/>
              </a:rPr>
              <a:t>24,211/4,192 = 5.78 points</a:t>
            </a:r>
          </a:p>
          <a:p>
            <a:pPr marL="342900" indent="-342900">
              <a:buFont typeface="Arial" panose="020B0604020202020204" pitchFamily="34" charset="0"/>
              <a:buChar char="•"/>
            </a:pPr>
            <a:r>
              <a:rPr lang="en-CA" sz="1200" b="1" dirty="0">
                <a:latin typeface="Arial" panose="020B0604020202020204" pitchFamily="34" charset="0"/>
                <a:cs typeface="Arial" panose="020B0604020202020204" pitchFamily="34" charset="0"/>
              </a:rPr>
              <a:t>Average Points Redeemed per Customer: </a:t>
            </a:r>
            <a:r>
              <a:rPr lang="en-CA" sz="1200" dirty="0">
                <a:latin typeface="Arial" panose="020B0604020202020204" pitchFamily="34" charset="0"/>
                <a:cs typeface="Arial" panose="020B0604020202020204" pitchFamily="34" charset="0"/>
              </a:rPr>
              <a:t>150,000/1,500 = 100 points</a:t>
            </a:r>
            <a:endParaRPr lang="en-US" sz="1200" dirty="0">
              <a:latin typeface="Arial" panose="020B0604020202020204" pitchFamily="34" charset="0"/>
              <a:cs typeface="Arial" panose="020B0604020202020204" pitchFamily="34" charset="0"/>
            </a:endParaRPr>
          </a:p>
          <a:p>
            <a:r>
              <a:rPr lang="en-US" sz="1200" dirty="0">
                <a:latin typeface="Arial" panose="020B0604020202020204" pitchFamily="34" charset="0"/>
                <a:cs typeface="Arial" panose="020B0604020202020204" pitchFamily="34" charset="0"/>
              </a:rPr>
              <a:t>The large gap suggest that customers who redeemed likely accumulated points over years</a:t>
            </a:r>
          </a:p>
          <a:p>
            <a:endParaRPr lang="en-US" sz="1200" dirty="0">
              <a:latin typeface="Arial" panose="020B0604020202020204" pitchFamily="34" charset="0"/>
              <a:cs typeface="Arial" panose="020B0604020202020204" pitchFamily="34" charset="0"/>
            </a:endParaRPr>
          </a:p>
        </p:txBody>
      </p:sp>
      <p:sp>
        <p:nvSpPr>
          <p:cNvPr id="4" name="Content Placeholder 3">
            <a:extLst>
              <a:ext uri="{FF2B5EF4-FFF2-40B4-BE49-F238E27FC236}">
                <a16:creationId xmlns:a16="http://schemas.microsoft.com/office/drawing/2014/main" id="{8F931AAB-05BD-2DCB-5E14-748D564794D0}"/>
              </a:ext>
            </a:extLst>
          </p:cNvPr>
          <p:cNvSpPr>
            <a:spLocks noGrp="1"/>
          </p:cNvSpPr>
          <p:nvPr>
            <p:ph sz="half" idx="2"/>
          </p:nvPr>
        </p:nvSpPr>
        <p:spPr/>
        <p:txBody>
          <a:bodyPr>
            <a:normAutofit/>
          </a:bodyPr>
          <a:lstStyle/>
          <a:p>
            <a:pPr algn="ctr"/>
            <a:r>
              <a:rPr lang="en-US" sz="1600" b="1" dirty="0"/>
              <a:t>Observations and Recommendations</a:t>
            </a:r>
          </a:p>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There is no time limit on when points earned in a financial year can be redeemed, which causes carry-over points that might create a deficit in the FY budget. To curb this, I’d recommend time-based redemption.</a:t>
            </a:r>
          </a:p>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It looks like the majority of loyalty members are not reaching redemption thresholds (we need the redemption data to verify this). This could potentially lead to frustration and customer churn. To mitigate this, I’d recommend reducing the redemption threshold.</a:t>
            </a:r>
          </a:p>
          <a:p>
            <a:pPr marL="171450" indent="-171450">
              <a:buFont typeface="Arial" panose="020B0604020202020204" pitchFamily="34" charset="0"/>
              <a:buChar char="•"/>
            </a:pPr>
            <a:r>
              <a:rPr lang="en-US" sz="1200" dirty="0">
                <a:latin typeface="Arial" panose="020B0604020202020204" pitchFamily="34" charset="0"/>
                <a:cs typeface="Arial" panose="020B0604020202020204" pitchFamily="34" charset="0"/>
              </a:rPr>
              <a:t>The high redemption shows that a core group of customers value the program and find value in earning and using points. I’d recommend promoting the loyalty program more.</a:t>
            </a:r>
          </a:p>
        </p:txBody>
      </p:sp>
    </p:spTree>
    <p:extLst>
      <p:ext uri="{BB962C8B-B14F-4D97-AF65-F5344CB8AC3E}">
        <p14:creationId xmlns:p14="http://schemas.microsoft.com/office/powerpoint/2010/main" val="1242012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9C70E-6821-71C6-5864-B0785F623E12}"/>
              </a:ext>
            </a:extLst>
          </p:cNvPr>
          <p:cNvSpPr>
            <a:spLocks noGrp="1"/>
          </p:cNvSpPr>
          <p:nvPr>
            <p:ph type="title"/>
          </p:nvPr>
        </p:nvSpPr>
        <p:spPr/>
        <p:txBody>
          <a:bodyPr/>
          <a:lstStyle/>
          <a:p>
            <a:pPr algn="ctr"/>
            <a:r>
              <a:rPr lang="en-US" dirty="0"/>
              <a:t>Customer Segmentation Analysis</a:t>
            </a:r>
          </a:p>
        </p:txBody>
      </p:sp>
      <p:graphicFrame>
        <p:nvGraphicFramePr>
          <p:cNvPr id="5" name="Content Placeholder 4">
            <a:extLst>
              <a:ext uri="{FF2B5EF4-FFF2-40B4-BE49-F238E27FC236}">
                <a16:creationId xmlns:a16="http://schemas.microsoft.com/office/drawing/2014/main" id="{AE42FE47-1780-4052-1DD3-81BC58DC33D4}"/>
              </a:ext>
            </a:extLst>
          </p:cNvPr>
          <p:cNvGraphicFramePr>
            <a:graphicFrameLocks noGrp="1"/>
          </p:cNvGraphicFramePr>
          <p:nvPr>
            <p:ph sz="half" idx="1"/>
            <p:extLst>
              <p:ext uri="{D42A27DB-BD31-4B8C-83A1-F6EECF244321}">
                <p14:modId xmlns:p14="http://schemas.microsoft.com/office/powerpoint/2010/main" val="2843333761"/>
              </p:ext>
            </p:extLst>
          </p:nvPr>
        </p:nvGraphicFramePr>
        <p:xfrm>
          <a:off x="525463" y="2522537"/>
          <a:ext cx="5263758" cy="3832116"/>
        </p:xfrm>
        <a:graphic>
          <a:graphicData uri="http://schemas.openxmlformats.org/drawingml/2006/table">
            <a:tbl>
              <a:tblPr firstRow="1" bandRow="1"/>
              <a:tblGrid>
                <a:gridCol w="1137874">
                  <a:extLst>
                    <a:ext uri="{9D8B030D-6E8A-4147-A177-3AD203B41FA5}">
                      <a16:colId xmlns:a16="http://schemas.microsoft.com/office/drawing/2014/main" val="853070406"/>
                    </a:ext>
                  </a:extLst>
                </a:gridCol>
                <a:gridCol w="1128422">
                  <a:extLst>
                    <a:ext uri="{9D8B030D-6E8A-4147-A177-3AD203B41FA5}">
                      <a16:colId xmlns:a16="http://schemas.microsoft.com/office/drawing/2014/main" val="3422104601"/>
                    </a:ext>
                  </a:extLst>
                </a:gridCol>
                <a:gridCol w="999154">
                  <a:extLst>
                    <a:ext uri="{9D8B030D-6E8A-4147-A177-3AD203B41FA5}">
                      <a16:colId xmlns:a16="http://schemas.microsoft.com/office/drawing/2014/main" val="4001901015"/>
                    </a:ext>
                  </a:extLst>
                </a:gridCol>
                <a:gridCol w="999154">
                  <a:extLst>
                    <a:ext uri="{9D8B030D-6E8A-4147-A177-3AD203B41FA5}">
                      <a16:colId xmlns:a16="http://schemas.microsoft.com/office/drawing/2014/main" val="3357145363"/>
                    </a:ext>
                  </a:extLst>
                </a:gridCol>
                <a:gridCol w="999154">
                  <a:extLst>
                    <a:ext uri="{9D8B030D-6E8A-4147-A177-3AD203B41FA5}">
                      <a16:colId xmlns:a16="http://schemas.microsoft.com/office/drawing/2014/main" val="1971952381"/>
                    </a:ext>
                  </a:extLst>
                </a:gridCol>
              </a:tblGrid>
              <a:tr h="734124">
                <a:tc>
                  <a:txBody>
                    <a:bodyPr/>
                    <a:lstStyle/>
                    <a:p>
                      <a:r>
                        <a:rPr lang="en-CA" sz="1200" b="1"/>
                        <a:t>CUST_LIFESTAGE</a:t>
                      </a:r>
                      <a:endParaRPr lang="en-CA" sz="1200"/>
                    </a:p>
                  </a:txBody>
                  <a:tcPr anchor="ctr"/>
                </a:tc>
                <a:tc>
                  <a:txBody>
                    <a:bodyPr/>
                    <a:lstStyle/>
                    <a:p>
                      <a:r>
                        <a:rPr lang="en-CA" sz="1200" b="1"/>
                        <a:t>Number of Loyalty Customers</a:t>
                      </a:r>
                      <a:endParaRPr lang="en-CA" sz="1200"/>
                    </a:p>
                  </a:txBody>
                  <a:tcPr anchor="ctr"/>
                </a:tc>
                <a:tc>
                  <a:txBody>
                    <a:bodyPr/>
                    <a:lstStyle/>
                    <a:p>
                      <a:r>
                        <a:rPr lang="en-CA" sz="1200" b="1"/>
                        <a:t>Total Points Earned</a:t>
                      </a:r>
                      <a:endParaRPr lang="en-CA" sz="1200"/>
                    </a:p>
                  </a:txBody>
                  <a:tcPr anchor="ctr"/>
                </a:tc>
                <a:tc>
                  <a:txBody>
                    <a:bodyPr/>
                    <a:lstStyle/>
                    <a:p>
                      <a:r>
                        <a:rPr lang="en-CA" sz="1200" b="1"/>
                        <a:t>Total Spend ($)</a:t>
                      </a:r>
                      <a:endParaRPr lang="en-CA" sz="1200"/>
                    </a:p>
                  </a:txBody>
                  <a:tcPr anchor="ctr"/>
                </a:tc>
                <a:tc>
                  <a:txBody>
                    <a:bodyPr/>
                    <a:lstStyle/>
                    <a:p>
                      <a:r>
                        <a:rPr lang="en-CA" sz="1200" b="1" dirty="0"/>
                        <a:t>Average Spend per Customer ($)</a:t>
                      </a:r>
                      <a:endParaRPr lang="en-CA" sz="1200" dirty="0"/>
                    </a:p>
                  </a:txBody>
                  <a:tcPr anchor="ctr"/>
                </a:tc>
                <a:extLst>
                  <a:ext uri="{0D108BD9-81ED-4DB2-BD59-A6C34878D82A}">
                    <a16:rowId xmlns:a16="http://schemas.microsoft.com/office/drawing/2014/main" val="828853705"/>
                  </a:ext>
                </a:extLst>
              </a:tr>
              <a:tr h="425326">
                <a:tc>
                  <a:txBody>
                    <a:bodyPr/>
                    <a:lstStyle/>
                    <a:p>
                      <a:r>
                        <a:rPr lang="en-CA" sz="1200" dirty="0"/>
                        <a:t>Other</a:t>
                      </a:r>
                    </a:p>
                  </a:txBody>
                  <a:tcPr anchor="ctr"/>
                </a:tc>
                <a:tc>
                  <a:txBody>
                    <a:bodyPr/>
                    <a:lstStyle/>
                    <a:p>
                      <a:r>
                        <a:rPr lang="en-CA" sz="1200"/>
                        <a:t>1,720</a:t>
                      </a:r>
                    </a:p>
                  </a:txBody>
                  <a:tcPr anchor="ctr"/>
                </a:tc>
                <a:tc>
                  <a:txBody>
                    <a:bodyPr/>
                    <a:lstStyle/>
                    <a:p>
                      <a:r>
                        <a:rPr lang="en-CA" sz="1200" dirty="0"/>
                        <a:t>8,839.6</a:t>
                      </a:r>
                    </a:p>
                  </a:txBody>
                  <a:tcPr anchor="ctr"/>
                </a:tc>
                <a:tc>
                  <a:txBody>
                    <a:bodyPr/>
                    <a:lstStyle/>
                    <a:p>
                      <a:r>
                        <a:rPr lang="en-CA" sz="1200"/>
                        <a:t>677,986.92</a:t>
                      </a:r>
                    </a:p>
                  </a:txBody>
                  <a:tcPr anchor="ctr"/>
                </a:tc>
                <a:tc>
                  <a:txBody>
                    <a:bodyPr/>
                    <a:lstStyle/>
                    <a:p>
                      <a:r>
                        <a:rPr lang="en-CA" sz="1200"/>
                        <a:t>394.18</a:t>
                      </a:r>
                    </a:p>
                  </a:txBody>
                  <a:tcPr anchor="ctr"/>
                </a:tc>
                <a:extLst>
                  <a:ext uri="{0D108BD9-81ED-4DB2-BD59-A6C34878D82A}">
                    <a16:rowId xmlns:a16="http://schemas.microsoft.com/office/drawing/2014/main" val="2816685388"/>
                  </a:ext>
                </a:extLst>
              </a:tr>
              <a:tr h="425326">
                <a:tc>
                  <a:txBody>
                    <a:bodyPr/>
                    <a:lstStyle/>
                    <a:p>
                      <a:r>
                        <a:rPr lang="en-CA" sz="1200" dirty="0"/>
                        <a:t>Young Family</a:t>
                      </a:r>
                    </a:p>
                  </a:txBody>
                  <a:tcPr anchor="ctr"/>
                </a:tc>
                <a:tc>
                  <a:txBody>
                    <a:bodyPr/>
                    <a:lstStyle/>
                    <a:p>
                      <a:r>
                        <a:rPr lang="en-CA" sz="1200"/>
                        <a:t>518</a:t>
                      </a:r>
                    </a:p>
                  </a:txBody>
                  <a:tcPr anchor="ctr"/>
                </a:tc>
                <a:tc>
                  <a:txBody>
                    <a:bodyPr/>
                    <a:lstStyle/>
                    <a:p>
                      <a:r>
                        <a:rPr lang="en-CA" sz="1200"/>
                        <a:t>4,110.7</a:t>
                      </a:r>
                    </a:p>
                  </a:txBody>
                  <a:tcPr anchor="ctr"/>
                </a:tc>
                <a:tc>
                  <a:txBody>
                    <a:bodyPr/>
                    <a:lstStyle/>
                    <a:p>
                      <a:r>
                        <a:rPr lang="en-CA" sz="1200"/>
                        <a:t>447,500.70</a:t>
                      </a:r>
                    </a:p>
                  </a:txBody>
                  <a:tcPr anchor="ctr"/>
                </a:tc>
                <a:tc>
                  <a:txBody>
                    <a:bodyPr/>
                    <a:lstStyle/>
                    <a:p>
                      <a:r>
                        <a:rPr lang="en-CA" sz="1200"/>
                        <a:t>863.90</a:t>
                      </a:r>
                    </a:p>
                  </a:txBody>
                  <a:tcPr anchor="ctr"/>
                </a:tc>
                <a:extLst>
                  <a:ext uri="{0D108BD9-81ED-4DB2-BD59-A6C34878D82A}">
                    <a16:rowId xmlns:a16="http://schemas.microsoft.com/office/drawing/2014/main" val="3925321172"/>
                  </a:ext>
                </a:extLst>
              </a:tr>
              <a:tr h="425326">
                <a:tc>
                  <a:txBody>
                    <a:bodyPr/>
                    <a:lstStyle/>
                    <a:p>
                      <a:r>
                        <a:rPr lang="en-CA" sz="1200" dirty="0"/>
                        <a:t>None (unclassified)</a:t>
                      </a:r>
                    </a:p>
                  </a:txBody>
                  <a:tcPr anchor="ctr"/>
                </a:tc>
                <a:tc>
                  <a:txBody>
                    <a:bodyPr/>
                    <a:lstStyle/>
                    <a:p>
                      <a:r>
                        <a:rPr lang="en-CA" sz="1200"/>
                        <a:t>448</a:t>
                      </a:r>
                    </a:p>
                  </a:txBody>
                  <a:tcPr anchor="ctr"/>
                </a:tc>
                <a:tc>
                  <a:txBody>
                    <a:bodyPr/>
                    <a:lstStyle/>
                    <a:p>
                      <a:r>
                        <a:rPr lang="en-CA" sz="1200"/>
                        <a:t>3,098.7</a:t>
                      </a:r>
                    </a:p>
                  </a:txBody>
                  <a:tcPr anchor="ctr"/>
                </a:tc>
                <a:tc>
                  <a:txBody>
                    <a:bodyPr/>
                    <a:lstStyle/>
                    <a:p>
                      <a:r>
                        <a:rPr lang="en-CA" sz="1200"/>
                        <a:t>266,424.52</a:t>
                      </a:r>
                    </a:p>
                  </a:txBody>
                  <a:tcPr anchor="ctr"/>
                </a:tc>
                <a:tc>
                  <a:txBody>
                    <a:bodyPr/>
                    <a:lstStyle/>
                    <a:p>
                      <a:r>
                        <a:rPr lang="en-CA" sz="1200"/>
                        <a:t>594.70</a:t>
                      </a:r>
                    </a:p>
                  </a:txBody>
                  <a:tcPr anchor="ctr"/>
                </a:tc>
                <a:extLst>
                  <a:ext uri="{0D108BD9-81ED-4DB2-BD59-A6C34878D82A}">
                    <a16:rowId xmlns:a16="http://schemas.microsoft.com/office/drawing/2014/main" val="1237214501"/>
                  </a:ext>
                </a:extLst>
              </a:tr>
              <a:tr h="425326">
                <a:tc>
                  <a:txBody>
                    <a:bodyPr/>
                    <a:lstStyle/>
                    <a:p>
                      <a:r>
                        <a:rPr lang="en-CA" sz="1200" dirty="0"/>
                        <a:t>Older Adult</a:t>
                      </a:r>
                    </a:p>
                  </a:txBody>
                  <a:tcPr anchor="ctr"/>
                </a:tc>
                <a:tc>
                  <a:txBody>
                    <a:bodyPr/>
                    <a:lstStyle/>
                    <a:p>
                      <a:r>
                        <a:rPr lang="en-CA" sz="1200"/>
                        <a:t>475</a:t>
                      </a:r>
                    </a:p>
                  </a:txBody>
                  <a:tcPr anchor="ctr"/>
                </a:tc>
                <a:tc>
                  <a:txBody>
                    <a:bodyPr/>
                    <a:lstStyle/>
                    <a:p>
                      <a:r>
                        <a:rPr lang="en-CA" sz="1200"/>
                        <a:t>3,067.9</a:t>
                      </a:r>
                    </a:p>
                  </a:txBody>
                  <a:tcPr anchor="ctr"/>
                </a:tc>
                <a:tc>
                  <a:txBody>
                    <a:bodyPr/>
                    <a:lstStyle/>
                    <a:p>
                      <a:r>
                        <a:rPr lang="en-CA" sz="1200"/>
                        <a:t>254,682.92</a:t>
                      </a:r>
                    </a:p>
                  </a:txBody>
                  <a:tcPr anchor="ctr"/>
                </a:tc>
                <a:tc>
                  <a:txBody>
                    <a:bodyPr/>
                    <a:lstStyle/>
                    <a:p>
                      <a:r>
                        <a:rPr lang="en-CA" sz="1200"/>
                        <a:t>536.17</a:t>
                      </a:r>
                    </a:p>
                  </a:txBody>
                  <a:tcPr anchor="ctr"/>
                </a:tc>
                <a:extLst>
                  <a:ext uri="{0D108BD9-81ED-4DB2-BD59-A6C34878D82A}">
                    <a16:rowId xmlns:a16="http://schemas.microsoft.com/office/drawing/2014/main" val="2570833370"/>
                  </a:ext>
                </a:extLst>
              </a:tr>
              <a:tr h="425326">
                <a:tc>
                  <a:txBody>
                    <a:bodyPr/>
                    <a:lstStyle/>
                    <a:p>
                      <a:r>
                        <a:rPr lang="en-CA" sz="1200" dirty="0"/>
                        <a:t>Young Adult</a:t>
                      </a:r>
                    </a:p>
                  </a:txBody>
                  <a:tcPr anchor="ctr"/>
                </a:tc>
                <a:tc>
                  <a:txBody>
                    <a:bodyPr/>
                    <a:lstStyle/>
                    <a:p>
                      <a:r>
                        <a:rPr lang="en-CA" sz="1200"/>
                        <a:t>567</a:t>
                      </a:r>
                    </a:p>
                  </a:txBody>
                  <a:tcPr anchor="ctr"/>
                </a:tc>
                <a:tc>
                  <a:txBody>
                    <a:bodyPr/>
                    <a:lstStyle/>
                    <a:p>
                      <a:r>
                        <a:rPr lang="en-CA" sz="1200"/>
                        <a:t>2,902.9</a:t>
                      </a:r>
                    </a:p>
                  </a:txBody>
                  <a:tcPr anchor="ctr"/>
                </a:tc>
                <a:tc>
                  <a:txBody>
                    <a:bodyPr/>
                    <a:lstStyle/>
                    <a:p>
                      <a:r>
                        <a:rPr lang="en-CA" sz="1200" dirty="0"/>
                        <a:t>283,204.19</a:t>
                      </a:r>
                    </a:p>
                  </a:txBody>
                  <a:tcPr anchor="ctr"/>
                </a:tc>
                <a:tc>
                  <a:txBody>
                    <a:bodyPr/>
                    <a:lstStyle/>
                    <a:p>
                      <a:r>
                        <a:rPr lang="en-CA" sz="1200"/>
                        <a:t>499.48</a:t>
                      </a:r>
                    </a:p>
                  </a:txBody>
                  <a:tcPr anchor="ctr"/>
                </a:tc>
                <a:extLst>
                  <a:ext uri="{0D108BD9-81ED-4DB2-BD59-A6C34878D82A}">
                    <a16:rowId xmlns:a16="http://schemas.microsoft.com/office/drawing/2014/main" val="3381105255"/>
                  </a:ext>
                </a:extLst>
              </a:tr>
              <a:tr h="425326">
                <a:tc>
                  <a:txBody>
                    <a:bodyPr/>
                    <a:lstStyle/>
                    <a:p>
                      <a:r>
                        <a:rPr lang="en-CA" sz="1200" dirty="0"/>
                        <a:t>Pensioners</a:t>
                      </a:r>
                    </a:p>
                  </a:txBody>
                  <a:tcPr anchor="ctr"/>
                </a:tc>
                <a:tc>
                  <a:txBody>
                    <a:bodyPr/>
                    <a:lstStyle/>
                    <a:p>
                      <a:r>
                        <a:rPr lang="en-CA" sz="1200"/>
                        <a:t>310</a:t>
                      </a:r>
                    </a:p>
                  </a:txBody>
                  <a:tcPr anchor="ctr"/>
                </a:tc>
                <a:tc>
                  <a:txBody>
                    <a:bodyPr/>
                    <a:lstStyle/>
                    <a:p>
                      <a:r>
                        <a:rPr lang="en-CA" sz="1200"/>
                        <a:t>1,129.7</a:t>
                      </a:r>
                    </a:p>
                  </a:txBody>
                  <a:tcPr anchor="ctr"/>
                </a:tc>
                <a:tc>
                  <a:txBody>
                    <a:bodyPr/>
                    <a:lstStyle/>
                    <a:p>
                      <a:r>
                        <a:rPr lang="en-CA" sz="1200"/>
                        <a:t>122,765.01</a:t>
                      </a:r>
                    </a:p>
                  </a:txBody>
                  <a:tcPr anchor="ctr"/>
                </a:tc>
                <a:tc>
                  <a:txBody>
                    <a:bodyPr/>
                    <a:lstStyle/>
                    <a:p>
                      <a:r>
                        <a:rPr lang="en-CA" sz="1200"/>
                        <a:t>396.02</a:t>
                      </a:r>
                    </a:p>
                  </a:txBody>
                  <a:tcPr anchor="ctr"/>
                </a:tc>
                <a:extLst>
                  <a:ext uri="{0D108BD9-81ED-4DB2-BD59-A6C34878D82A}">
                    <a16:rowId xmlns:a16="http://schemas.microsoft.com/office/drawing/2014/main" val="2585389686"/>
                  </a:ext>
                </a:extLst>
              </a:tr>
              <a:tr h="425326">
                <a:tc>
                  <a:txBody>
                    <a:bodyPr/>
                    <a:lstStyle/>
                    <a:p>
                      <a:r>
                        <a:rPr lang="en-CA" sz="1200" dirty="0"/>
                        <a:t>Older Family</a:t>
                      </a:r>
                    </a:p>
                  </a:txBody>
                  <a:tcPr anchor="ctr"/>
                </a:tc>
                <a:tc>
                  <a:txBody>
                    <a:bodyPr/>
                    <a:lstStyle/>
                    <a:p>
                      <a:r>
                        <a:rPr lang="en-CA" sz="1200"/>
                        <a:t>154</a:t>
                      </a:r>
                    </a:p>
                  </a:txBody>
                  <a:tcPr anchor="ctr"/>
                </a:tc>
                <a:tc>
                  <a:txBody>
                    <a:bodyPr/>
                    <a:lstStyle/>
                    <a:p>
                      <a:r>
                        <a:rPr lang="en-CA" sz="1200"/>
                        <a:t>1,061.5</a:t>
                      </a:r>
                    </a:p>
                  </a:txBody>
                  <a:tcPr anchor="ctr"/>
                </a:tc>
                <a:tc>
                  <a:txBody>
                    <a:bodyPr/>
                    <a:lstStyle/>
                    <a:p>
                      <a:r>
                        <a:rPr lang="en-CA" sz="1200"/>
                        <a:t>117,856.59</a:t>
                      </a:r>
                    </a:p>
                  </a:txBody>
                  <a:tcPr anchor="ctr"/>
                </a:tc>
                <a:tc>
                  <a:txBody>
                    <a:bodyPr/>
                    <a:lstStyle/>
                    <a:p>
                      <a:r>
                        <a:rPr lang="en-CA" sz="1200" dirty="0"/>
                        <a:t>765.30</a:t>
                      </a:r>
                    </a:p>
                  </a:txBody>
                  <a:tcPr anchor="ctr"/>
                </a:tc>
                <a:extLst>
                  <a:ext uri="{0D108BD9-81ED-4DB2-BD59-A6C34878D82A}">
                    <a16:rowId xmlns:a16="http://schemas.microsoft.com/office/drawing/2014/main" val="151464740"/>
                  </a:ext>
                </a:extLst>
              </a:tr>
            </a:tbl>
          </a:graphicData>
        </a:graphic>
      </p:graphicFrame>
      <p:pic>
        <p:nvPicPr>
          <p:cNvPr id="6" name="Content Placeholder 5">
            <a:extLst>
              <a:ext uri="{FF2B5EF4-FFF2-40B4-BE49-F238E27FC236}">
                <a16:creationId xmlns:a16="http://schemas.microsoft.com/office/drawing/2014/main" id="{B01BCDCA-46FF-5CE4-8B2F-4E940A03B7EE}"/>
              </a:ext>
            </a:extLst>
          </p:cNvPr>
          <p:cNvPicPr>
            <a:picLocks noGrp="1" noChangeAspect="1"/>
          </p:cNvPicPr>
          <p:nvPr>
            <p:ph sz="half" idx="2"/>
          </p:nvPr>
        </p:nvPicPr>
        <p:blipFill>
          <a:blip r:embed="rId2"/>
          <a:stretch>
            <a:fillRect/>
          </a:stretch>
        </p:blipFill>
        <p:spPr>
          <a:xfrm>
            <a:off x="6003829" y="2522537"/>
            <a:ext cx="5927438" cy="3884378"/>
          </a:xfrm>
          <a:prstGeom prst="rect">
            <a:avLst/>
          </a:prstGeom>
        </p:spPr>
      </p:pic>
    </p:spTree>
    <p:extLst>
      <p:ext uri="{BB962C8B-B14F-4D97-AF65-F5344CB8AC3E}">
        <p14:creationId xmlns:p14="http://schemas.microsoft.com/office/powerpoint/2010/main" val="2023062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2" name="Freeform: Shape 141">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4" name="Group 143">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45" name="Freeform: Shape 144">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6" name="Freeform: Shape 145">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7" name="Freeform: Shape 146">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8"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49"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50"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3" name="Freeform: Shape 152">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55"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2310569"/>
            <a:ext cx="972241" cy="45718"/>
            <a:chOff x="4886325" y="3371754"/>
            <a:chExt cx="2418492" cy="113728"/>
          </a:xfrm>
          <a:solidFill>
            <a:schemeClr val="accent1"/>
          </a:solidFill>
        </p:grpSpPr>
        <p:sp>
          <p:nvSpPr>
            <p:cNvPr id="156" name="Graphic 78">
              <a:extLst>
                <a:ext uri="{FF2B5EF4-FFF2-40B4-BE49-F238E27FC236}">
                  <a16:creationId xmlns:a16="http://schemas.microsoft.com/office/drawing/2014/main" id="{41DF3078-C636-4776-A616-D5BF3BC280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57" name="Graphic 78">
              <a:extLst>
                <a:ext uri="{FF2B5EF4-FFF2-40B4-BE49-F238E27FC236}">
                  <a16:creationId xmlns:a16="http://schemas.microsoft.com/office/drawing/2014/main" id="{0D1A27FA-1310-4BC3-A071-1566746B2FB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58" name="Graphic 78">
                <a:extLst>
                  <a:ext uri="{FF2B5EF4-FFF2-40B4-BE49-F238E27FC236}">
                    <a16:creationId xmlns:a16="http://schemas.microsoft.com/office/drawing/2014/main" id="{99ACB9EB-84FE-4B33-9EF9-4EC7DAC25D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59" name="Graphic 78">
                <a:extLst>
                  <a:ext uri="{FF2B5EF4-FFF2-40B4-BE49-F238E27FC236}">
                    <a16:creationId xmlns:a16="http://schemas.microsoft.com/office/drawing/2014/main" id="{826E5EFB-0EF9-4DB8-99CB-5DD72009DB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60" name="Graphic 78">
                <a:extLst>
                  <a:ext uri="{FF2B5EF4-FFF2-40B4-BE49-F238E27FC236}">
                    <a16:creationId xmlns:a16="http://schemas.microsoft.com/office/drawing/2014/main" id="{86238E12-0689-4123-8B2E-E1CCFCC4C8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61" name="Graphic 78">
                <a:extLst>
                  <a:ext uri="{FF2B5EF4-FFF2-40B4-BE49-F238E27FC236}">
                    <a16:creationId xmlns:a16="http://schemas.microsoft.com/office/drawing/2014/main" id="{8538CF67-A00E-4955-A447-001BE02E7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63" name="Rectangle 162">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grpSp>
        <p:nvGrpSpPr>
          <p:cNvPr id="165" name="Graphic 78">
            <a:extLst>
              <a:ext uri="{FF2B5EF4-FFF2-40B4-BE49-F238E27FC236}">
                <a16:creationId xmlns:a16="http://schemas.microsoft.com/office/drawing/2014/main" id="{2EDC2578-BDB0-4118-975D-CFCE02823D4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63724" y="776109"/>
            <a:ext cx="972241" cy="45718"/>
            <a:chOff x="4886325" y="3371754"/>
            <a:chExt cx="2418492" cy="113728"/>
          </a:xfrm>
          <a:solidFill>
            <a:schemeClr val="accent1"/>
          </a:solidFill>
        </p:grpSpPr>
        <p:sp>
          <p:nvSpPr>
            <p:cNvPr id="166" name="Graphic 78">
              <a:extLst>
                <a:ext uri="{FF2B5EF4-FFF2-40B4-BE49-F238E27FC236}">
                  <a16:creationId xmlns:a16="http://schemas.microsoft.com/office/drawing/2014/main" id="{FB6536F0-4A9C-46C9-96E9-22CBB33E6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67" name="Graphic 78">
              <a:extLst>
                <a:ext uri="{FF2B5EF4-FFF2-40B4-BE49-F238E27FC236}">
                  <a16:creationId xmlns:a16="http://schemas.microsoft.com/office/drawing/2014/main" id="{DFD6A33A-F889-42D7-ADC2-DD9B88DF060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8" name="Graphic 78">
                <a:extLst>
                  <a:ext uri="{FF2B5EF4-FFF2-40B4-BE49-F238E27FC236}">
                    <a16:creationId xmlns:a16="http://schemas.microsoft.com/office/drawing/2014/main" id="{C375AFD7-9E86-4D19-B86E-C936D33B0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69" name="Graphic 78">
                <a:extLst>
                  <a:ext uri="{FF2B5EF4-FFF2-40B4-BE49-F238E27FC236}">
                    <a16:creationId xmlns:a16="http://schemas.microsoft.com/office/drawing/2014/main" id="{4102C78E-31A2-4DB3-8790-415EB0B48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70" name="Graphic 78">
                <a:extLst>
                  <a:ext uri="{FF2B5EF4-FFF2-40B4-BE49-F238E27FC236}">
                    <a16:creationId xmlns:a16="http://schemas.microsoft.com/office/drawing/2014/main" id="{4F3E144D-8167-438A-B67F-50F5D9C0C3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71" name="Graphic 78">
                <a:extLst>
                  <a:ext uri="{FF2B5EF4-FFF2-40B4-BE49-F238E27FC236}">
                    <a16:creationId xmlns:a16="http://schemas.microsoft.com/office/drawing/2014/main" id="{4BE2135F-02C1-449F-B195-232E9AFDD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130" name="Content Placeholder 60">
            <a:extLst>
              <a:ext uri="{FF2B5EF4-FFF2-40B4-BE49-F238E27FC236}">
                <a16:creationId xmlns:a16="http://schemas.microsoft.com/office/drawing/2014/main" id="{27958730-6464-C07D-5A7D-B53B8477518D}"/>
              </a:ext>
            </a:extLst>
          </p:cNvPr>
          <p:cNvSpPr>
            <a:spLocks noGrp="1"/>
          </p:cNvSpPr>
          <p:nvPr>
            <p:ph sz="half" idx="2"/>
          </p:nvPr>
        </p:nvSpPr>
        <p:spPr>
          <a:xfrm>
            <a:off x="808469" y="1104707"/>
            <a:ext cx="10049607" cy="1396237"/>
          </a:xfrm>
        </p:spPr>
        <p:txBody>
          <a:bodyPr vert="horz" lIns="91440" tIns="45720" rIns="91440" bIns="45720" rtlCol="0">
            <a:normAutofit/>
          </a:bodyPr>
          <a:lstStyle/>
          <a:p>
            <a:r>
              <a:rPr lang="en-CA" b="1" dirty="0">
                <a:latin typeface="Arial" panose="020B0604020202020204" pitchFamily="34" charset="0"/>
                <a:cs typeface="Arial" panose="020B0604020202020204" pitchFamily="34" charset="0"/>
              </a:rPr>
              <a:t>Segment-Specific Recommendation:</a:t>
            </a:r>
            <a:endParaRPr lang="en-CA" dirty="0">
              <a:latin typeface="Arial" panose="020B0604020202020204" pitchFamily="34" charset="0"/>
              <a:cs typeface="Arial" panose="020B0604020202020204" pitchFamily="34" charset="0"/>
            </a:endParaRPr>
          </a:p>
          <a:p>
            <a:pPr marL="742950" lvl="1" indent="-285750">
              <a:buFont typeface="+mj-lt"/>
              <a:buAutoNum type="arabicPeriod"/>
            </a:pPr>
            <a:r>
              <a:rPr lang="en-CA" sz="1200" dirty="0">
                <a:latin typeface="Arial" panose="020B0604020202020204" pitchFamily="34" charset="0"/>
                <a:cs typeface="Arial" panose="020B0604020202020204" pitchFamily="34" charset="0"/>
              </a:rPr>
              <a:t>Run targeted campaigns to acquire more customers in high-value segments (e.g., Young Families).</a:t>
            </a:r>
          </a:p>
          <a:p>
            <a:pPr marL="742950" lvl="1" indent="-285750">
              <a:buFont typeface="+mj-lt"/>
              <a:buAutoNum type="arabicPeriod"/>
            </a:pPr>
            <a:r>
              <a:rPr lang="en-CA" sz="1200" dirty="0">
                <a:latin typeface="Arial" panose="020B0604020202020204" pitchFamily="34" charset="0"/>
                <a:cs typeface="Arial" panose="020B0604020202020204" pitchFamily="34" charset="0"/>
              </a:rPr>
              <a:t>Analyze the “Other” segment to uncover subgroups. What makes up this group?</a:t>
            </a:r>
          </a:p>
          <a:p>
            <a:pPr marL="742950" lvl="1" indent="-285750">
              <a:buFont typeface="+mj-lt"/>
              <a:buAutoNum type="arabicPeriod"/>
            </a:pPr>
            <a:r>
              <a:rPr lang="en-CA" sz="1200" dirty="0">
                <a:latin typeface="Arial" panose="020B0604020202020204" pitchFamily="34" charset="0"/>
                <a:cs typeface="Arial" panose="020B0604020202020204" pitchFamily="34" charset="0"/>
              </a:rPr>
              <a:t>Audit stores to know if they have products that relate to the PE and OF demography and if they are easily accessible.</a:t>
            </a:r>
          </a:p>
          <a:p>
            <a:endParaRPr lang="en-US" dirty="0">
              <a:latin typeface="Arial" panose="020B0604020202020204" pitchFamily="34" charset="0"/>
              <a:cs typeface="Arial" panose="020B0604020202020204" pitchFamily="34" charset="0"/>
            </a:endParaRPr>
          </a:p>
        </p:txBody>
      </p:sp>
      <p:pic>
        <p:nvPicPr>
          <p:cNvPr id="12" name="Content Placeholder 11" descr="A graph of a customer&#10;&#10;Description automatically generated">
            <a:extLst>
              <a:ext uri="{FF2B5EF4-FFF2-40B4-BE49-F238E27FC236}">
                <a16:creationId xmlns:a16="http://schemas.microsoft.com/office/drawing/2014/main" id="{B83442D6-1566-3514-F2F8-3489EEA433CF}"/>
              </a:ext>
            </a:extLst>
          </p:cNvPr>
          <p:cNvPicPr>
            <a:picLocks noChangeAspect="1"/>
          </p:cNvPicPr>
          <p:nvPr/>
        </p:nvPicPr>
        <p:blipFill>
          <a:blip r:embed="rId2"/>
          <a:srcRect t="1833" r="1" b="1"/>
          <a:stretch/>
        </p:blipFill>
        <p:spPr>
          <a:xfrm>
            <a:off x="6067996" y="2865265"/>
            <a:ext cx="6110356" cy="3988907"/>
          </a:xfrm>
          <a:prstGeom prst="rect">
            <a:avLst/>
          </a:prstGeom>
        </p:spPr>
      </p:pic>
      <p:pic>
        <p:nvPicPr>
          <p:cNvPr id="5" name="Content Placeholder 4" descr="A graph with colored dots&#10;&#10;Description automatically generated">
            <a:extLst>
              <a:ext uri="{FF2B5EF4-FFF2-40B4-BE49-F238E27FC236}">
                <a16:creationId xmlns:a16="http://schemas.microsoft.com/office/drawing/2014/main" id="{1E380A4D-6FB4-8E95-BF7A-678F3D69AAB9}"/>
              </a:ext>
            </a:extLst>
          </p:cNvPr>
          <p:cNvPicPr>
            <a:picLocks noGrp="1" noChangeAspect="1"/>
          </p:cNvPicPr>
          <p:nvPr>
            <p:ph sz="half" idx="1"/>
          </p:nvPr>
        </p:nvPicPr>
        <p:blipFill>
          <a:blip r:embed="rId3"/>
          <a:srcRect r="47" b="-1"/>
          <a:stretch/>
        </p:blipFill>
        <p:spPr>
          <a:xfrm>
            <a:off x="-6824" y="2865265"/>
            <a:ext cx="6110356" cy="3988907"/>
          </a:xfrm>
          <a:prstGeom prst="rect">
            <a:avLst/>
          </a:prstGeom>
        </p:spPr>
      </p:pic>
    </p:spTree>
    <p:extLst>
      <p:ext uri="{BB962C8B-B14F-4D97-AF65-F5344CB8AC3E}">
        <p14:creationId xmlns:p14="http://schemas.microsoft.com/office/powerpoint/2010/main" val="4079213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F0CFF-9BE9-BE5E-406C-58CC77B7F6EE}"/>
              </a:ext>
            </a:extLst>
          </p:cNvPr>
          <p:cNvSpPr>
            <a:spLocks noGrp="1"/>
          </p:cNvSpPr>
          <p:nvPr>
            <p:ph type="title"/>
          </p:nvPr>
        </p:nvSpPr>
        <p:spPr/>
        <p:txBody>
          <a:bodyPr/>
          <a:lstStyle/>
          <a:p>
            <a:pPr algn="ctr"/>
            <a:r>
              <a:rPr lang="en-US" dirty="0"/>
              <a:t>Berlin Store E01 Promotional Analysis</a:t>
            </a:r>
          </a:p>
        </p:txBody>
      </p:sp>
      <p:sp>
        <p:nvSpPr>
          <p:cNvPr id="3" name="Content Placeholder 2">
            <a:extLst>
              <a:ext uri="{FF2B5EF4-FFF2-40B4-BE49-F238E27FC236}">
                <a16:creationId xmlns:a16="http://schemas.microsoft.com/office/drawing/2014/main" id="{45180922-B490-8460-6518-E69633557791}"/>
              </a:ext>
            </a:extLst>
          </p:cNvPr>
          <p:cNvSpPr>
            <a:spLocks noGrp="1"/>
          </p:cNvSpPr>
          <p:nvPr>
            <p:ph idx="1"/>
          </p:nvPr>
        </p:nvSpPr>
        <p:spPr/>
        <p:txBody>
          <a:bodyPr/>
          <a:lstStyle/>
          <a:p>
            <a:r>
              <a:rPr lang="en-CA" b="1" dirty="0"/>
              <a:t>Promotion Details:</a:t>
            </a:r>
          </a:p>
          <a:p>
            <a:pPr>
              <a:buFont typeface="Arial" panose="020B0604020202020204" pitchFamily="34" charset="0"/>
              <a:buChar char="•"/>
            </a:pPr>
            <a:r>
              <a:rPr lang="en-CA" b="1" dirty="0"/>
              <a:t>Objective:</a:t>
            </a:r>
            <a:r>
              <a:rPr lang="en-CA" dirty="0"/>
              <a:t> Drive transactions through a prize draw.</a:t>
            </a:r>
          </a:p>
          <a:p>
            <a:pPr>
              <a:buFont typeface="Arial" panose="020B0604020202020204" pitchFamily="34" charset="0"/>
              <a:buChar char="•"/>
            </a:pPr>
            <a:r>
              <a:rPr lang="en-CA" b="1" dirty="0"/>
              <a:t>Cost:</a:t>
            </a:r>
            <a:r>
              <a:rPr lang="en-CA" dirty="0"/>
              <a:t> $5,000.</a:t>
            </a:r>
          </a:p>
          <a:p>
            <a:pPr>
              <a:buFont typeface="Arial" panose="020B0604020202020204" pitchFamily="34" charset="0"/>
              <a:buChar char="•"/>
            </a:pPr>
            <a:r>
              <a:rPr lang="en-CA" b="1" dirty="0"/>
              <a:t>Control Store:</a:t>
            </a:r>
            <a:r>
              <a:rPr lang="en-CA" dirty="0"/>
              <a:t> Budapest (E03).</a:t>
            </a:r>
          </a:p>
          <a:p>
            <a:endParaRPr lang="en-US" dirty="0"/>
          </a:p>
        </p:txBody>
      </p:sp>
    </p:spTree>
    <p:extLst>
      <p:ext uri="{BB962C8B-B14F-4D97-AF65-F5344CB8AC3E}">
        <p14:creationId xmlns:p14="http://schemas.microsoft.com/office/powerpoint/2010/main" val="2729676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9661-CD07-9E97-2BC0-A0FE9878E33E}"/>
              </a:ext>
            </a:extLst>
          </p:cNvPr>
          <p:cNvSpPr>
            <a:spLocks noGrp="1"/>
          </p:cNvSpPr>
          <p:nvPr>
            <p:ph type="title"/>
          </p:nvPr>
        </p:nvSpPr>
        <p:spPr/>
        <p:txBody>
          <a:bodyPr/>
          <a:lstStyle/>
          <a:p>
            <a:pPr algn="ctr"/>
            <a:r>
              <a:rPr lang="en-US" dirty="0"/>
              <a:t>Pre-promotional VS Promotional Analysis</a:t>
            </a:r>
          </a:p>
        </p:txBody>
      </p:sp>
      <p:graphicFrame>
        <p:nvGraphicFramePr>
          <p:cNvPr id="4" name="Content Placeholder 3">
            <a:extLst>
              <a:ext uri="{FF2B5EF4-FFF2-40B4-BE49-F238E27FC236}">
                <a16:creationId xmlns:a16="http://schemas.microsoft.com/office/drawing/2014/main" id="{5FFC246A-574F-4A20-C1B4-2D5B414DF883}"/>
              </a:ext>
            </a:extLst>
          </p:cNvPr>
          <p:cNvGraphicFramePr>
            <a:graphicFrameLocks noGrp="1"/>
          </p:cNvGraphicFramePr>
          <p:nvPr>
            <p:ph idx="1"/>
            <p:extLst>
              <p:ext uri="{D42A27DB-BD31-4B8C-83A1-F6EECF244321}">
                <p14:modId xmlns:p14="http://schemas.microsoft.com/office/powerpoint/2010/main" val="746054507"/>
              </p:ext>
            </p:extLst>
          </p:nvPr>
        </p:nvGraphicFramePr>
        <p:xfrm>
          <a:off x="525355" y="2378605"/>
          <a:ext cx="10063085" cy="4389120"/>
        </p:xfrm>
        <a:graphic>
          <a:graphicData uri="http://schemas.openxmlformats.org/drawingml/2006/table">
            <a:tbl>
              <a:tblPr firstRow="1" bandRow="1"/>
              <a:tblGrid>
                <a:gridCol w="1427033">
                  <a:extLst>
                    <a:ext uri="{9D8B030D-6E8A-4147-A177-3AD203B41FA5}">
                      <a16:colId xmlns:a16="http://schemas.microsoft.com/office/drawing/2014/main" val="1349452007"/>
                    </a:ext>
                  </a:extLst>
                </a:gridCol>
                <a:gridCol w="1439342">
                  <a:extLst>
                    <a:ext uri="{9D8B030D-6E8A-4147-A177-3AD203B41FA5}">
                      <a16:colId xmlns:a16="http://schemas.microsoft.com/office/drawing/2014/main" val="613966162"/>
                    </a:ext>
                  </a:extLst>
                </a:gridCol>
                <a:gridCol w="1439342">
                  <a:extLst>
                    <a:ext uri="{9D8B030D-6E8A-4147-A177-3AD203B41FA5}">
                      <a16:colId xmlns:a16="http://schemas.microsoft.com/office/drawing/2014/main" val="3344502514"/>
                    </a:ext>
                  </a:extLst>
                </a:gridCol>
                <a:gridCol w="1439342">
                  <a:extLst>
                    <a:ext uri="{9D8B030D-6E8A-4147-A177-3AD203B41FA5}">
                      <a16:colId xmlns:a16="http://schemas.microsoft.com/office/drawing/2014/main" val="2224692174"/>
                    </a:ext>
                  </a:extLst>
                </a:gridCol>
                <a:gridCol w="1439342">
                  <a:extLst>
                    <a:ext uri="{9D8B030D-6E8A-4147-A177-3AD203B41FA5}">
                      <a16:colId xmlns:a16="http://schemas.microsoft.com/office/drawing/2014/main" val="2228053501"/>
                    </a:ext>
                  </a:extLst>
                </a:gridCol>
                <a:gridCol w="1439342">
                  <a:extLst>
                    <a:ext uri="{9D8B030D-6E8A-4147-A177-3AD203B41FA5}">
                      <a16:colId xmlns:a16="http://schemas.microsoft.com/office/drawing/2014/main" val="2864526209"/>
                    </a:ext>
                  </a:extLst>
                </a:gridCol>
                <a:gridCol w="1439342">
                  <a:extLst>
                    <a:ext uri="{9D8B030D-6E8A-4147-A177-3AD203B41FA5}">
                      <a16:colId xmlns:a16="http://schemas.microsoft.com/office/drawing/2014/main" val="2693568549"/>
                    </a:ext>
                  </a:extLst>
                </a:gridCol>
              </a:tblGrid>
              <a:tr h="887346">
                <a:tc>
                  <a:txBody>
                    <a:bodyPr/>
                    <a:lstStyle/>
                    <a:p>
                      <a:r>
                        <a:rPr lang="en-US" dirty="0"/>
                        <a:t>Metric</a:t>
                      </a:r>
                    </a:p>
                  </a:txBody>
                  <a:tcPr/>
                </a:tc>
                <a:tc>
                  <a:txBody>
                    <a:bodyPr/>
                    <a:lstStyle/>
                    <a:p>
                      <a:r>
                        <a:rPr lang="en-US" dirty="0"/>
                        <a:t>E01 Pre-promo (May)</a:t>
                      </a:r>
                    </a:p>
                  </a:txBody>
                  <a:tcPr/>
                </a:tc>
                <a:tc>
                  <a:txBody>
                    <a:bodyPr/>
                    <a:lstStyle/>
                    <a:p>
                      <a:r>
                        <a:rPr lang="en-US" dirty="0"/>
                        <a:t>E01 promo(June)</a:t>
                      </a:r>
                    </a:p>
                  </a:txBody>
                  <a:tcPr/>
                </a:tc>
                <a:tc>
                  <a:txBody>
                    <a:bodyPr/>
                    <a:lstStyle/>
                    <a:p>
                      <a:r>
                        <a:rPr lang="en-US" dirty="0"/>
                        <a:t>E03 Pre-Promo(May)</a:t>
                      </a:r>
                    </a:p>
                  </a:txBody>
                  <a:tcPr/>
                </a:tc>
                <a:tc>
                  <a:txBody>
                    <a:bodyPr/>
                    <a:lstStyle/>
                    <a:p>
                      <a:r>
                        <a:rPr lang="en-US" dirty="0"/>
                        <a:t>E03 Promo(June)</a:t>
                      </a:r>
                    </a:p>
                  </a:txBody>
                  <a:tcPr/>
                </a:tc>
                <a:tc>
                  <a:txBody>
                    <a:bodyPr/>
                    <a:lstStyle/>
                    <a:p>
                      <a:r>
                        <a:rPr lang="en-US" dirty="0"/>
                        <a:t>Change (E01)</a:t>
                      </a:r>
                    </a:p>
                  </a:txBody>
                  <a:tcPr/>
                </a:tc>
                <a:tc>
                  <a:txBody>
                    <a:bodyPr/>
                    <a:lstStyle/>
                    <a:p>
                      <a:r>
                        <a:rPr lang="en-US" dirty="0"/>
                        <a:t>Change (E03)</a:t>
                      </a:r>
                    </a:p>
                  </a:txBody>
                  <a:tcPr/>
                </a:tc>
                <a:extLst>
                  <a:ext uri="{0D108BD9-81ED-4DB2-BD59-A6C34878D82A}">
                    <a16:rowId xmlns:a16="http://schemas.microsoft.com/office/drawing/2014/main" val="2273905056"/>
                  </a:ext>
                </a:extLst>
              </a:tr>
              <a:tr h="621142">
                <a:tc>
                  <a:txBody>
                    <a:bodyPr/>
                    <a:lstStyle/>
                    <a:p>
                      <a:r>
                        <a:rPr lang="en-US" dirty="0"/>
                        <a:t>Revenue</a:t>
                      </a:r>
                    </a:p>
                  </a:txBody>
                  <a:tcPr/>
                </a:tc>
                <a:tc>
                  <a:txBody>
                    <a:bodyPr/>
                    <a:lstStyle/>
                    <a:p>
                      <a:r>
                        <a:rPr lang="en-CA" sz="1800" b="0" i="0" u="none" strike="noStrike" kern="1200" dirty="0">
                          <a:solidFill>
                            <a:schemeClr val="tx1"/>
                          </a:solidFill>
                          <a:effectLst/>
                          <a:latin typeface="+mn-lt"/>
                          <a:ea typeface="+mn-ea"/>
                          <a:cs typeface="+mn-cs"/>
                        </a:rPr>
                        <a:t>16,515.94</a:t>
                      </a:r>
                      <a:endParaRPr lang="en-US" dirty="0"/>
                    </a:p>
                  </a:txBody>
                  <a:tcPr/>
                </a:tc>
                <a:tc>
                  <a:txBody>
                    <a:bodyPr/>
                    <a:lstStyle/>
                    <a:p>
                      <a:r>
                        <a:rPr lang="en-US" dirty="0"/>
                        <a:t>18,839.72</a:t>
                      </a:r>
                    </a:p>
                  </a:txBody>
                  <a:tcPr/>
                </a:tc>
                <a:tc>
                  <a:txBody>
                    <a:bodyPr/>
                    <a:lstStyle/>
                    <a:p>
                      <a:r>
                        <a:rPr lang="en-US" dirty="0"/>
                        <a:t>15,717.20</a:t>
                      </a:r>
                    </a:p>
                  </a:txBody>
                  <a:tcPr/>
                </a:tc>
                <a:tc>
                  <a:txBody>
                    <a:bodyPr/>
                    <a:lstStyle/>
                    <a:p>
                      <a:r>
                        <a:rPr lang="en-US" dirty="0"/>
                        <a:t>16,496.41</a:t>
                      </a:r>
                    </a:p>
                  </a:txBody>
                  <a:tcPr/>
                </a:tc>
                <a:tc>
                  <a:txBody>
                    <a:bodyPr/>
                    <a:lstStyle/>
                    <a:p>
                      <a:r>
                        <a:rPr lang="en-CA" sz="1800" b="0" i="0" u="none" strike="noStrike" kern="1200" dirty="0">
                          <a:solidFill>
                            <a:schemeClr val="tx1"/>
                          </a:solidFill>
                          <a:effectLst/>
                          <a:latin typeface="+mn-lt"/>
                          <a:ea typeface="+mn-ea"/>
                          <a:cs typeface="+mn-cs"/>
                        </a:rPr>
                        <a:t>+2,323.78 (14.06%)</a:t>
                      </a:r>
                      <a:endParaRPr lang="en-US" dirty="0"/>
                    </a:p>
                  </a:txBody>
                  <a:tcPr/>
                </a:tc>
                <a:tc>
                  <a:txBody>
                    <a:bodyPr/>
                    <a:lstStyle/>
                    <a:p>
                      <a:r>
                        <a:rPr lang="en-US" dirty="0"/>
                        <a:t>+779.21 (4.96%)</a:t>
                      </a:r>
                    </a:p>
                  </a:txBody>
                  <a:tcPr/>
                </a:tc>
                <a:extLst>
                  <a:ext uri="{0D108BD9-81ED-4DB2-BD59-A6C34878D82A}">
                    <a16:rowId xmlns:a16="http://schemas.microsoft.com/office/drawing/2014/main" val="3173859042"/>
                  </a:ext>
                </a:extLst>
              </a:tr>
              <a:tr h="621142">
                <a:tc>
                  <a:txBody>
                    <a:bodyPr/>
                    <a:lstStyle/>
                    <a:p>
                      <a:r>
                        <a:rPr lang="en-US" dirty="0"/>
                        <a:t>Transactions</a:t>
                      </a:r>
                    </a:p>
                  </a:txBody>
                  <a:tcPr/>
                </a:tc>
                <a:tc>
                  <a:txBody>
                    <a:bodyPr/>
                    <a:lstStyle/>
                    <a:p>
                      <a:r>
                        <a:rPr lang="en-CA" sz="1800" b="0" i="0" kern="1200" dirty="0">
                          <a:solidFill>
                            <a:schemeClr val="tx1"/>
                          </a:solidFill>
                          <a:effectLst/>
                          <a:latin typeface="+mn-lt"/>
                          <a:ea typeface="+mn-ea"/>
                          <a:cs typeface="+mn-cs"/>
                        </a:rPr>
                        <a:t>1,405</a:t>
                      </a:r>
                      <a:endParaRPr lang="en-US" dirty="0"/>
                    </a:p>
                  </a:txBody>
                  <a:tcPr/>
                </a:tc>
                <a:tc>
                  <a:txBody>
                    <a:bodyPr/>
                    <a:lstStyle/>
                    <a:p>
                      <a:r>
                        <a:rPr lang="en-US" dirty="0"/>
                        <a:t>3,173</a:t>
                      </a:r>
                    </a:p>
                  </a:txBody>
                  <a:tcPr/>
                </a:tc>
                <a:tc>
                  <a:txBody>
                    <a:bodyPr/>
                    <a:lstStyle/>
                    <a:p>
                      <a:r>
                        <a:rPr lang="en-US" dirty="0"/>
                        <a:t>1,300</a:t>
                      </a:r>
                    </a:p>
                  </a:txBody>
                  <a:tcPr/>
                </a:tc>
                <a:tc>
                  <a:txBody>
                    <a:bodyPr/>
                    <a:lstStyle/>
                    <a:p>
                      <a:r>
                        <a:rPr lang="en-US" dirty="0"/>
                        <a:t>1,314</a:t>
                      </a:r>
                    </a:p>
                  </a:txBody>
                  <a:tcPr/>
                </a:tc>
                <a:tc>
                  <a:txBody>
                    <a:bodyPr/>
                    <a:lstStyle/>
                    <a:p>
                      <a:r>
                        <a:rPr lang="en-US" dirty="0"/>
                        <a:t>+1,768 (125.83%)</a:t>
                      </a:r>
                    </a:p>
                  </a:txBody>
                  <a:tcPr/>
                </a:tc>
                <a:tc>
                  <a:txBody>
                    <a:bodyPr/>
                    <a:lstStyle/>
                    <a:p>
                      <a:r>
                        <a:rPr lang="en-US" dirty="0"/>
                        <a:t>+14 (1.08%)</a:t>
                      </a:r>
                    </a:p>
                  </a:txBody>
                  <a:tcPr/>
                </a:tc>
                <a:extLst>
                  <a:ext uri="{0D108BD9-81ED-4DB2-BD59-A6C34878D82A}">
                    <a16:rowId xmlns:a16="http://schemas.microsoft.com/office/drawing/2014/main" val="695277846"/>
                  </a:ext>
                </a:extLst>
              </a:tr>
              <a:tr h="8873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Average Spend</a:t>
                      </a:r>
                    </a:p>
                    <a:p>
                      <a:endParaRPr lang="en-US" dirty="0"/>
                    </a:p>
                  </a:txBody>
                  <a:tcPr/>
                </a:tc>
                <a:tc>
                  <a:txBody>
                    <a:bodyPr/>
                    <a:lstStyle/>
                    <a:p>
                      <a:r>
                        <a:rPr lang="en-US" dirty="0"/>
                        <a:t>1.86</a:t>
                      </a:r>
                    </a:p>
                  </a:txBody>
                  <a:tcPr/>
                </a:tc>
                <a:tc>
                  <a:txBody>
                    <a:bodyPr/>
                    <a:lstStyle/>
                    <a:p>
                      <a:r>
                        <a:rPr lang="en-US" dirty="0"/>
                        <a:t>1.87</a:t>
                      </a:r>
                    </a:p>
                  </a:txBody>
                  <a:tcPr/>
                </a:tc>
                <a:tc>
                  <a:txBody>
                    <a:bodyPr/>
                    <a:lstStyle/>
                    <a:p>
                      <a:r>
                        <a:rPr lang="en-US" dirty="0"/>
                        <a:t>1.88</a:t>
                      </a:r>
                    </a:p>
                  </a:txBody>
                  <a:tcPr/>
                </a:tc>
                <a:tc>
                  <a:txBody>
                    <a:bodyPr/>
                    <a:lstStyle/>
                    <a:p>
                      <a:r>
                        <a:rPr lang="en-US" dirty="0"/>
                        <a:t>1.91</a:t>
                      </a:r>
                    </a:p>
                  </a:txBody>
                  <a:tcPr/>
                </a:tc>
                <a:tc>
                  <a:txBody>
                    <a:bodyPr/>
                    <a:lstStyle/>
                    <a:p>
                      <a:r>
                        <a:rPr lang="en-US" dirty="0"/>
                        <a:t>+0.01 (0.54%)</a:t>
                      </a:r>
                    </a:p>
                  </a:txBody>
                  <a:tcPr/>
                </a:tc>
                <a:tc>
                  <a:txBody>
                    <a:bodyPr/>
                    <a:lstStyle/>
                    <a:p>
                      <a:r>
                        <a:rPr lang="en-US" dirty="0"/>
                        <a:t>+0.03  </a:t>
                      </a:r>
                    </a:p>
                    <a:p>
                      <a:r>
                        <a:rPr lang="en-US" dirty="0"/>
                        <a:t>(1.60%)</a:t>
                      </a:r>
                    </a:p>
                  </a:txBody>
                  <a:tcPr/>
                </a:tc>
                <a:extLst>
                  <a:ext uri="{0D108BD9-81ED-4DB2-BD59-A6C34878D82A}">
                    <a16:rowId xmlns:a16="http://schemas.microsoft.com/office/drawing/2014/main" val="2947326306"/>
                  </a:ext>
                </a:extLst>
              </a:tr>
              <a:tr h="621142">
                <a:tc>
                  <a:txBody>
                    <a:bodyPr/>
                    <a:lstStyle/>
                    <a:p>
                      <a:r>
                        <a:rPr lang="en-US" dirty="0"/>
                        <a:t>Loyalty Customers</a:t>
                      </a:r>
                    </a:p>
                  </a:txBody>
                  <a:tcPr/>
                </a:tc>
                <a:tc>
                  <a:txBody>
                    <a:bodyPr/>
                    <a:lstStyle/>
                    <a:p>
                      <a:r>
                        <a:rPr lang="en-US" dirty="0"/>
                        <a:t>357</a:t>
                      </a:r>
                    </a:p>
                  </a:txBody>
                  <a:tcPr/>
                </a:tc>
                <a:tc>
                  <a:txBody>
                    <a:bodyPr/>
                    <a:lstStyle/>
                    <a:p>
                      <a:r>
                        <a:rPr lang="en-US" dirty="0"/>
                        <a:t>690</a:t>
                      </a:r>
                    </a:p>
                  </a:txBody>
                  <a:tcPr/>
                </a:tc>
                <a:tc>
                  <a:txBody>
                    <a:bodyPr/>
                    <a:lstStyle/>
                    <a:p>
                      <a:r>
                        <a:rPr lang="en-US" dirty="0"/>
                        <a:t>349</a:t>
                      </a:r>
                    </a:p>
                  </a:txBody>
                  <a:tcPr/>
                </a:tc>
                <a:tc>
                  <a:txBody>
                    <a:bodyPr/>
                    <a:lstStyle/>
                    <a:p>
                      <a:r>
                        <a:rPr lang="en-US" dirty="0"/>
                        <a:t>353</a:t>
                      </a:r>
                    </a:p>
                  </a:txBody>
                  <a:tcPr/>
                </a:tc>
                <a:tc>
                  <a:txBody>
                    <a:bodyPr/>
                    <a:lstStyle/>
                    <a:p>
                      <a:r>
                        <a:rPr lang="en-US" dirty="0"/>
                        <a:t>+333 (93.28%)</a:t>
                      </a:r>
                    </a:p>
                  </a:txBody>
                  <a:tcPr/>
                </a:tc>
                <a:tc>
                  <a:txBody>
                    <a:bodyPr/>
                    <a:lstStyle/>
                    <a:p>
                      <a:r>
                        <a:rPr lang="en-US" dirty="0"/>
                        <a:t>+4 </a:t>
                      </a:r>
                    </a:p>
                    <a:p>
                      <a:r>
                        <a:rPr lang="en-US" dirty="0"/>
                        <a:t>( 1.15%)</a:t>
                      </a:r>
                    </a:p>
                  </a:txBody>
                  <a:tcPr/>
                </a:tc>
                <a:extLst>
                  <a:ext uri="{0D108BD9-81ED-4DB2-BD59-A6C34878D82A}">
                    <a16:rowId xmlns:a16="http://schemas.microsoft.com/office/drawing/2014/main" val="3832233707"/>
                  </a:ext>
                </a:extLst>
              </a:tr>
              <a:tr h="621142">
                <a:tc>
                  <a:txBody>
                    <a:bodyPr/>
                    <a:lstStyle/>
                    <a:p>
                      <a:r>
                        <a:rPr lang="en-US" dirty="0"/>
                        <a:t>Non-loyalty</a:t>
                      </a:r>
                    </a:p>
                  </a:txBody>
                  <a:tcPr/>
                </a:tc>
                <a:tc>
                  <a:txBody>
                    <a:bodyPr/>
                    <a:lstStyle/>
                    <a:p>
                      <a:r>
                        <a:rPr lang="en-US" dirty="0"/>
                        <a:t>261</a:t>
                      </a:r>
                    </a:p>
                  </a:txBody>
                  <a:tcPr/>
                </a:tc>
                <a:tc>
                  <a:txBody>
                    <a:bodyPr/>
                    <a:lstStyle/>
                    <a:p>
                      <a:r>
                        <a:rPr lang="en-US" dirty="0"/>
                        <a:t>663</a:t>
                      </a:r>
                    </a:p>
                  </a:txBody>
                  <a:tcPr/>
                </a:tc>
                <a:tc>
                  <a:txBody>
                    <a:bodyPr/>
                    <a:lstStyle/>
                    <a:p>
                      <a:r>
                        <a:rPr lang="en-US" dirty="0"/>
                        <a:t>268</a:t>
                      </a:r>
                    </a:p>
                  </a:txBody>
                  <a:tcPr/>
                </a:tc>
                <a:tc>
                  <a:txBody>
                    <a:bodyPr/>
                    <a:lstStyle/>
                    <a:p>
                      <a:r>
                        <a:rPr lang="en-US" dirty="0"/>
                        <a:t>270</a:t>
                      </a:r>
                    </a:p>
                  </a:txBody>
                  <a:tcPr/>
                </a:tc>
                <a:tc>
                  <a:txBody>
                    <a:bodyPr/>
                    <a:lstStyle/>
                    <a:p>
                      <a:r>
                        <a:rPr lang="en-US" dirty="0"/>
                        <a:t>+402 (154%)</a:t>
                      </a:r>
                    </a:p>
                  </a:txBody>
                  <a:tcPr/>
                </a:tc>
                <a:tc>
                  <a:txBody>
                    <a:bodyPr/>
                    <a:lstStyle/>
                    <a:p>
                      <a:r>
                        <a:rPr lang="en-US" dirty="0"/>
                        <a:t>+2 </a:t>
                      </a:r>
                    </a:p>
                    <a:p>
                      <a:r>
                        <a:rPr lang="en-US" dirty="0"/>
                        <a:t>( 0.75%)</a:t>
                      </a:r>
                    </a:p>
                  </a:txBody>
                  <a:tcPr/>
                </a:tc>
                <a:extLst>
                  <a:ext uri="{0D108BD9-81ED-4DB2-BD59-A6C34878D82A}">
                    <a16:rowId xmlns:a16="http://schemas.microsoft.com/office/drawing/2014/main" val="4134554165"/>
                  </a:ext>
                </a:extLst>
              </a:tr>
            </a:tbl>
          </a:graphicData>
        </a:graphic>
      </p:graphicFrame>
    </p:spTree>
    <p:extLst>
      <p:ext uri="{BB962C8B-B14F-4D97-AF65-F5344CB8AC3E}">
        <p14:creationId xmlns:p14="http://schemas.microsoft.com/office/powerpoint/2010/main" val="873831868"/>
      </p:ext>
    </p:extLst>
  </p:cSld>
  <p:clrMapOvr>
    <a:masterClrMapping/>
  </p:clrMapOvr>
</p:sld>
</file>

<file path=ppt/theme/theme1.xml><?xml version="1.0" encoding="utf-8"?>
<a:theme xmlns:a="http://schemas.openxmlformats.org/drawingml/2006/main" name="RocaVTI">
  <a:themeElements>
    <a:clrScheme name="AnalogousFromDarkSeedLeftStep">
      <a:dk1>
        <a:srgbClr val="000000"/>
      </a:dk1>
      <a:lt1>
        <a:srgbClr val="FFFFFF"/>
      </a:lt1>
      <a:dk2>
        <a:srgbClr val="1B2830"/>
      </a:dk2>
      <a:lt2>
        <a:srgbClr val="F1F3F0"/>
      </a:lt2>
      <a:accent1>
        <a:srgbClr val="A629E7"/>
      </a:accent1>
      <a:accent2>
        <a:srgbClr val="592FD9"/>
      </a:accent2>
      <a:accent3>
        <a:srgbClr val="294AE7"/>
      </a:accent3>
      <a:accent4>
        <a:srgbClr val="1787D5"/>
      </a:accent4>
      <a:accent5>
        <a:srgbClr val="22BFBE"/>
      </a:accent5>
      <a:accent6>
        <a:srgbClr val="16C67B"/>
      </a:accent6>
      <a:hlink>
        <a:srgbClr val="3897A9"/>
      </a:hlink>
      <a:folHlink>
        <a:srgbClr val="7F7F7F"/>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3861</TotalTime>
  <Words>1477</Words>
  <Application>Microsoft Macintosh PowerPoint</Application>
  <PresentationFormat>Widescreen</PresentationFormat>
  <Paragraphs>183</Paragraphs>
  <Slides>15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Aptos</vt:lpstr>
      <vt:lpstr>Arial</vt:lpstr>
      <vt:lpstr>Avenir Next LT Pro</vt:lpstr>
      <vt:lpstr>Avenir Next LT Pro Light</vt:lpstr>
      <vt:lpstr>Georgia Pro Semibold</vt:lpstr>
      <vt:lpstr>RocaVTI</vt:lpstr>
      <vt:lpstr>Hugh’s Organic Loyalty and Promotion Analysis</vt:lpstr>
      <vt:lpstr>Executive Summary </vt:lpstr>
      <vt:lpstr>Loyalty Program Analysis Overview </vt:lpstr>
      <vt:lpstr>Recommendation</vt:lpstr>
      <vt:lpstr>Issuance VS Redemption</vt:lpstr>
      <vt:lpstr>Customer Segmentation Analysis</vt:lpstr>
      <vt:lpstr>PowerPoint Presentation</vt:lpstr>
      <vt:lpstr>Berlin Store E01 Promotional Analysis</vt:lpstr>
      <vt:lpstr>Pre-promotional VS Promotional Analysis</vt:lpstr>
      <vt:lpstr>PowerPoint Presentation</vt:lpstr>
      <vt:lpstr>Calculating the Promotion Impact</vt:lpstr>
      <vt:lpstr>Insights and Observation</vt:lpstr>
      <vt:lpstr>Recommendations on how to improve</vt:lpstr>
      <vt:lpstr>Key Takeaways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Oluwaseyi Omolewa</dc:creator>
  <cp:lastModifiedBy>Oluwaseyi Omolewa</cp:lastModifiedBy>
  <cp:revision>3</cp:revision>
  <dcterms:created xsi:type="dcterms:W3CDTF">2025-01-12T22:34:18Z</dcterms:created>
  <dcterms:modified xsi:type="dcterms:W3CDTF">2025-01-15T14:57:40Z</dcterms:modified>
</cp:coreProperties>
</file>

<file path=docProps/thumbnail.jpeg>
</file>